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543" r:id="rId2"/>
    <p:sldId id="570" r:id="rId3"/>
    <p:sldId id="555" r:id="rId4"/>
    <p:sldId id="580" r:id="rId5"/>
    <p:sldId id="575" r:id="rId6"/>
    <p:sldId id="540" r:id="rId7"/>
    <p:sldId id="562" r:id="rId8"/>
    <p:sldId id="582" r:id="rId9"/>
    <p:sldId id="560" r:id="rId10"/>
    <p:sldId id="572" r:id="rId11"/>
    <p:sldId id="581" r:id="rId12"/>
    <p:sldId id="583" r:id="rId13"/>
  </p:sldIdLst>
  <p:sldSz cx="9144000" cy="6858000" type="screen4x3"/>
  <p:notesSz cx="6797675" cy="987425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FF00"/>
    <a:srgbClr val="070361"/>
    <a:srgbClr val="FF0000"/>
    <a:srgbClr val="008000"/>
    <a:srgbClr val="FF0066"/>
    <a:srgbClr val="33CC33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49" autoAdjust="0"/>
    <p:restoredTop sz="94581" autoAdjust="0"/>
  </p:normalViewPr>
  <p:slideViewPr>
    <p:cSldViewPr snapToGrid="0">
      <p:cViewPr>
        <p:scale>
          <a:sx n="66" d="100"/>
          <a:sy n="66" d="100"/>
        </p:scale>
        <p:origin x="-1302" y="-10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691063"/>
            <a:ext cx="4984750" cy="444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</a:defRPr>
            </a:lvl1pPr>
          </a:lstStyle>
          <a:p>
            <a:pPr>
              <a:defRPr/>
            </a:pPr>
            <a:fld id="{FD9FAF2F-0B67-4BC7-8E9A-9A74E9C700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BADFC9-4AD5-47CB-9B90-6335531D991D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15362" name="Rectangle 7"/>
          <p:cNvSpPr txBox="1">
            <a:spLocks noGrp="1" noChangeArrowheads="1"/>
          </p:cNvSpPr>
          <p:nvPr/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10AAB3D-76C3-4A92-ADD8-446FBC9B9AF4}" type="slidenum">
              <a:rPr lang="es-ES" sz="1200"/>
              <a:pPr algn="r"/>
              <a:t>1</a:t>
            </a:fld>
            <a:endParaRPr lang="es-ES" sz="1200"/>
          </a:p>
        </p:txBody>
      </p:sp>
      <p:sp>
        <p:nvSpPr>
          <p:cNvPr id="1536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691063"/>
            <a:ext cx="5438775" cy="4443412"/>
          </a:xfrm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532B50-49CD-4848-BEDB-C1E3E0414850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174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691063"/>
            <a:ext cx="5438775" cy="4443412"/>
          </a:xfrm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D4F138-4C7C-4206-BD46-0ED9AD66CC64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28674" name="Rectangle 7"/>
          <p:cNvSpPr txBox="1">
            <a:spLocks noGrp="1" noChangeArrowheads="1"/>
          </p:cNvSpPr>
          <p:nvPr/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7BC3E5A-0867-42E4-9E7D-BC1D47FE8576}" type="slidenum">
              <a:rPr lang="es-ES" sz="1200"/>
              <a:pPr algn="r"/>
              <a:t>12</a:t>
            </a:fld>
            <a:endParaRPr lang="es-ES" sz="1200"/>
          </a:p>
        </p:txBody>
      </p:sp>
      <p:sp>
        <p:nvSpPr>
          <p:cNvPr id="2867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691063"/>
            <a:ext cx="5438775" cy="4443412"/>
          </a:xfrm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A5825-57D2-4CB1-BBC9-887536DC686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8682E-E0B0-4546-9725-D6340538248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A9848-DE36-46E9-93D9-042E9324BB2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P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79B9A-4E07-4BAE-B9FA-B782F9065B9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P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4A16B-92D4-40FA-8CEC-476F37378EB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D8879-7AA1-47BD-9E83-2043E5BEE0E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46C7D-0CAC-465A-96AD-2596F24152C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D8142-C9A3-4240-BD02-4BB8E0B870E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PE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0150A1-4A86-4218-99CD-4A06702C77E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9984B-448A-48AB-AF7D-31ABEB89161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P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874F7-8EBB-418E-9514-A58D4BC1C7F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70361"/>
            </a:gs>
            <a:gs pos="100000">
              <a:srgbClr val="03012D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modificar el estilo de texto del patrón</a:t>
            </a:r>
          </a:p>
          <a:p>
            <a:pPr lvl="1"/>
            <a:r>
              <a:rPr lang="es-MX" smtClean="0"/>
              <a:t>Segundo nivel</a:t>
            </a:r>
          </a:p>
          <a:p>
            <a:pPr lvl="2"/>
            <a:r>
              <a:rPr lang="es-MX" smtClean="0"/>
              <a:t>Tercer nivel</a:t>
            </a:r>
          </a:p>
          <a:p>
            <a:pPr lvl="3"/>
            <a:r>
              <a:rPr lang="es-MX" smtClean="0"/>
              <a:t>Cuarto nivel</a:t>
            </a:r>
          </a:p>
          <a:p>
            <a:pPr lvl="4"/>
            <a:r>
              <a:rPr 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</a:defRPr>
            </a:lvl1pPr>
          </a:lstStyle>
          <a:p>
            <a:pPr>
              <a:defRPr/>
            </a:pPr>
            <a:fld id="{62058491-93D1-4B33-A497-DC8EFFD3C09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4"/>
          <p:cNvGrpSpPr>
            <a:grpSpLocks/>
          </p:cNvGrpSpPr>
          <p:nvPr/>
        </p:nvGrpSpPr>
        <p:grpSpPr bwMode="auto">
          <a:xfrm>
            <a:off x="755650" y="260350"/>
            <a:ext cx="2251075" cy="2257425"/>
            <a:chOff x="1680" y="432"/>
            <a:chExt cx="2186" cy="2142"/>
          </a:xfrm>
        </p:grpSpPr>
        <p:sp>
          <p:nvSpPr>
            <p:cNvPr id="14343" name="Rectangle 5"/>
            <p:cNvSpPr>
              <a:spLocks noChangeArrowheads="1"/>
            </p:cNvSpPr>
            <p:nvPr/>
          </p:nvSpPr>
          <p:spPr bwMode="auto">
            <a:xfrm>
              <a:off x="2304" y="816"/>
              <a:ext cx="912" cy="12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 sz="1800"/>
            </a:p>
          </p:txBody>
        </p:sp>
        <p:pic>
          <p:nvPicPr>
            <p:cNvPr id="14344" name="Picture 6" descr="Nuevo Logo Imarpe 2001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0440" r="14835"/>
            <a:stretch>
              <a:fillRect/>
            </a:stretch>
          </p:blipFill>
          <p:spPr bwMode="auto">
            <a:xfrm>
              <a:off x="1680" y="432"/>
              <a:ext cx="2186" cy="2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338" name="Picture 7" descr="gif2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2462213"/>
            <a:ext cx="7996237" cy="8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8" descr="gif2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164013"/>
            <a:ext cx="7996237" cy="8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9"/>
          <p:cNvSpPr>
            <a:spLocks noChangeArrowheads="1"/>
          </p:cNvSpPr>
          <p:nvPr/>
        </p:nvSpPr>
        <p:spPr bwMode="auto">
          <a:xfrm>
            <a:off x="2428875" y="4365625"/>
            <a:ext cx="4479925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pPr algn="ctr"/>
            <a:r>
              <a:rPr lang="es-ES" sz="1400" i="1">
                <a:solidFill>
                  <a:srgbClr val="FFFF66"/>
                </a:solidFill>
              </a:rPr>
              <a:t> “Jack mackerel stock assessment methods workshop”</a:t>
            </a:r>
          </a:p>
          <a:p>
            <a:pPr algn="ctr"/>
            <a:r>
              <a:rPr lang="es-ES" sz="1400" i="1">
                <a:solidFill>
                  <a:srgbClr val="FFFF66"/>
                </a:solidFill>
              </a:rPr>
              <a:t>SPFRMO, Lima 04 – 08 May 2009</a:t>
            </a:r>
          </a:p>
          <a:p>
            <a:pPr algn="ctr" eaLnBrk="0" hangingPunct="0"/>
            <a:endParaRPr lang="es-ES" sz="1400" i="1">
              <a:solidFill>
                <a:srgbClr val="FFFF66"/>
              </a:solidFill>
            </a:endParaRPr>
          </a:p>
        </p:txBody>
      </p:sp>
      <p:sp>
        <p:nvSpPr>
          <p:cNvPr id="14341" name="Text Box 10"/>
          <p:cNvSpPr txBox="1">
            <a:spLocks noChangeArrowheads="1"/>
          </p:cNvSpPr>
          <p:nvPr/>
        </p:nvSpPr>
        <p:spPr bwMode="auto">
          <a:xfrm>
            <a:off x="49213" y="2693988"/>
            <a:ext cx="88217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rgbClr val="FFFF00"/>
                </a:solidFill>
              </a:rPr>
              <a:t>JACK MACKEREL FISHERIES </a:t>
            </a:r>
            <a:r>
              <a:rPr lang="es-MX" sz="2800" b="1" i="1">
                <a:solidFill>
                  <a:srgbClr val="FFFF00"/>
                </a:solidFill>
              </a:rPr>
              <a:t>(Trachurus murphyi)</a:t>
            </a:r>
          </a:p>
          <a:p>
            <a:pPr algn="ctr"/>
            <a:r>
              <a:rPr lang="es-MX" sz="2800" b="1" i="1">
                <a:solidFill>
                  <a:srgbClr val="FFFF00"/>
                </a:solidFill>
              </a:rPr>
              <a:t>ON PERUVIAN SEA</a:t>
            </a:r>
          </a:p>
        </p:txBody>
      </p:sp>
      <p:pic>
        <p:nvPicPr>
          <p:cNvPr id="14342" name="Picture 13" descr="jure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2813" y="474663"/>
            <a:ext cx="4011612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chemeClr val="bg1"/>
              </a:solidFill>
            </a:endParaRPr>
          </a:p>
          <a:p>
            <a:r>
              <a:rPr lang="es-ES" sz="1800" b="1">
                <a:solidFill>
                  <a:schemeClr val="bg1"/>
                </a:solidFill>
              </a:rPr>
              <a:t>	</a:t>
            </a:r>
            <a:endParaRPr lang="es-ES" sz="1400" b="1">
              <a:solidFill>
                <a:srgbClr val="FFFF99"/>
              </a:solidFill>
            </a:endParaRPr>
          </a:p>
        </p:txBody>
      </p:sp>
      <p:sp>
        <p:nvSpPr>
          <p:cNvPr id="917507" name="Line 3"/>
          <p:cNvSpPr>
            <a:spLocks noChangeShapeType="1"/>
          </p:cNvSpPr>
          <p:nvPr/>
        </p:nvSpPr>
        <p:spPr bwMode="auto">
          <a:xfrm>
            <a:off x="0" y="685800"/>
            <a:ext cx="759618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31750" y="150813"/>
            <a:ext cx="159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800" b="1">
                <a:solidFill>
                  <a:srgbClr val="0000CC"/>
                </a:solidFill>
              </a:rPr>
              <a:t>Introduction:</a:t>
            </a:r>
            <a:endParaRPr lang="es-ES" sz="1800" b="1">
              <a:solidFill>
                <a:srgbClr val="0000CC"/>
              </a:solidFill>
            </a:endParaRPr>
          </a:p>
        </p:txBody>
      </p:sp>
      <p:grpSp>
        <p:nvGrpSpPr>
          <p:cNvPr id="16388" name="Group 5"/>
          <p:cNvGrpSpPr>
            <a:grpSpLocks/>
          </p:cNvGrpSpPr>
          <p:nvPr/>
        </p:nvGrpSpPr>
        <p:grpSpPr bwMode="auto">
          <a:xfrm>
            <a:off x="5435600" y="908050"/>
            <a:ext cx="3206750" cy="3571875"/>
            <a:chOff x="3457" y="600"/>
            <a:chExt cx="2020" cy="2250"/>
          </a:xfrm>
        </p:grpSpPr>
        <p:sp>
          <p:nvSpPr>
            <p:cNvPr id="917510" name="Rectangle 6"/>
            <p:cNvSpPr>
              <a:spLocks noChangeArrowheads="1"/>
            </p:cNvSpPr>
            <p:nvPr/>
          </p:nvSpPr>
          <p:spPr bwMode="auto">
            <a:xfrm>
              <a:off x="3515" y="600"/>
              <a:ext cx="1962" cy="2059"/>
            </a:xfrm>
            <a:prstGeom prst="rect">
              <a:avLst/>
            </a:prstGeom>
            <a:solidFill>
              <a:schemeClr val="accent1">
                <a:alpha val="46001"/>
              </a:schemeClr>
            </a:solidFill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1" name="Freeform 7"/>
            <p:cNvSpPr>
              <a:spLocks/>
            </p:cNvSpPr>
            <p:nvPr/>
          </p:nvSpPr>
          <p:spPr bwMode="auto">
            <a:xfrm>
              <a:off x="3557" y="1062"/>
              <a:ext cx="1179" cy="1476"/>
            </a:xfrm>
            <a:custGeom>
              <a:avLst/>
              <a:gdLst/>
              <a:ahLst/>
              <a:cxnLst>
                <a:cxn ang="0">
                  <a:pos x="1732" y="0"/>
                </a:cxn>
                <a:cxn ang="0">
                  <a:pos x="1616" y="11"/>
                </a:cxn>
                <a:cxn ang="0">
                  <a:pos x="1522" y="60"/>
                </a:cxn>
                <a:cxn ang="0">
                  <a:pos x="1464" y="97"/>
                </a:cxn>
                <a:cxn ang="0">
                  <a:pos x="1393" y="172"/>
                </a:cxn>
                <a:cxn ang="0">
                  <a:pos x="1370" y="264"/>
                </a:cxn>
                <a:cxn ang="0">
                  <a:pos x="1370" y="336"/>
                </a:cxn>
                <a:cxn ang="0">
                  <a:pos x="1378" y="419"/>
                </a:cxn>
                <a:cxn ang="0">
                  <a:pos x="1415" y="520"/>
                </a:cxn>
                <a:cxn ang="0">
                  <a:pos x="1464" y="636"/>
                </a:cxn>
                <a:cxn ang="0">
                  <a:pos x="1490" y="705"/>
                </a:cxn>
                <a:cxn ang="0">
                  <a:pos x="1534" y="768"/>
                </a:cxn>
                <a:cxn ang="0">
                  <a:pos x="1639" y="912"/>
                </a:cxn>
                <a:cxn ang="0">
                  <a:pos x="1671" y="1021"/>
                </a:cxn>
                <a:cxn ang="0">
                  <a:pos x="1686" y="1092"/>
                </a:cxn>
                <a:cxn ang="0">
                  <a:pos x="1674" y="1188"/>
                </a:cxn>
                <a:cxn ang="0">
                  <a:pos x="1604" y="1308"/>
                </a:cxn>
                <a:cxn ang="0">
                  <a:pos x="1524" y="1411"/>
                </a:cxn>
                <a:cxn ang="0">
                  <a:pos x="1349" y="1497"/>
                </a:cxn>
                <a:cxn ang="0">
                  <a:pos x="1206" y="1536"/>
                </a:cxn>
                <a:cxn ang="0">
                  <a:pos x="938" y="1584"/>
                </a:cxn>
                <a:cxn ang="0">
                  <a:pos x="715" y="1621"/>
                </a:cxn>
                <a:cxn ang="0">
                  <a:pos x="539" y="1656"/>
                </a:cxn>
                <a:cxn ang="0">
                  <a:pos x="317" y="1656"/>
                </a:cxn>
                <a:cxn ang="0">
                  <a:pos x="60" y="1656"/>
                </a:cxn>
                <a:cxn ang="0">
                  <a:pos x="1" y="1668"/>
                </a:cxn>
                <a:cxn ang="0">
                  <a:pos x="0" y="1886"/>
                </a:cxn>
                <a:cxn ang="0">
                  <a:pos x="247" y="1884"/>
                </a:cxn>
                <a:cxn ang="0">
                  <a:pos x="727" y="1884"/>
                </a:cxn>
                <a:cxn ang="0">
                  <a:pos x="1031" y="1897"/>
                </a:cxn>
                <a:cxn ang="0">
                  <a:pos x="1417" y="1920"/>
                </a:cxn>
                <a:cxn ang="0">
                  <a:pos x="1639" y="1944"/>
                </a:cxn>
                <a:cxn ang="0">
                  <a:pos x="1803" y="1992"/>
                </a:cxn>
                <a:cxn ang="0">
                  <a:pos x="1885" y="2064"/>
                </a:cxn>
                <a:cxn ang="0">
                  <a:pos x="1946" y="2116"/>
                </a:cxn>
                <a:cxn ang="0">
                  <a:pos x="1989" y="2192"/>
                </a:cxn>
                <a:cxn ang="0">
                  <a:pos x="2020" y="2424"/>
                </a:cxn>
                <a:cxn ang="0">
                  <a:pos x="2048" y="2508"/>
                </a:cxn>
                <a:cxn ang="0">
                  <a:pos x="2107" y="2556"/>
                </a:cxn>
                <a:cxn ang="0">
                  <a:pos x="2177" y="2581"/>
                </a:cxn>
                <a:cxn ang="0">
                  <a:pos x="2282" y="2604"/>
                </a:cxn>
                <a:cxn ang="0">
                  <a:pos x="2353" y="2604"/>
                </a:cxn>
                <a:cxn ang="0">
                  <a:pos x="2388" y="2568"/>
                </a:cxn>
                <a:cxn ang="0">
                  <a:pos x="2399" y="2521"/>
                </a:cxn>
                <a:cxn ang="0">
                  <a:pos x="2399" y="2484"/>
                </a:cxn>
                <a:cxn ang="0">
                  <a:pos x="2399" y="2437"/>
                </a:cxn>
                <a:cxn ang="0">
                  <a:pos x="2388" y="2400"/>
                </a:cxn>
                <a:cxn ang="0">
                  <a:pos x="2341" y="1872"/>
                </a:cxn>
                <a:cxn ang="0">
                  <a:pos x="2353" y="1573"/>
                </a:cxn>
                <a:cxn ang="0">
                  <a:pos x="2376" y="1236"/>
                </a:cxn>
                <a:cxn ang="0">
                  <a:pos x="2376" y="972"/>
                </a:cxn>
                <a:cxn ang="0">
                  <a:pos x="2376" y="840"/>
                </a:cxn>
                <a:cxn ang="0">
                  <a:pos x="2259" y="684"/>
                </a:cxn>
                <a:cxn ang="0">
                  <a:pos x="2096" y="552"/>
                </a:cxn>
                <a:cxn ang="0">
                  <a:pos x="2048" y="372"/>
                </a:cxn>
                <a:cxn ang="0">
                  <a:pos x="1990" y="312"/>
                </a:cxn>
                <a:cxn ang="0">
                  <a:pos x="1920" y="180"/>
                </a:cxn>
                <a:cxn ang="0">
                  <a:pos x="1826" y="60"/>
                </a:cxn>
                <a:cxn ang="0">
                  <a:pos x="1732" y="0"/>
                </a:cxn>
              </a:cxnLst>
              <a:rect l="0" t="0" r="r" b="b"/>
              <a:pathLst>
                <a:path w="2399" h="2604">
                  <a:moveTo>
                    <a:pt x="1732" y="0"/>
                  </a:moveTo>
                  <a:lnTo>
                    <a:pt x="1616" y="11"/>
                  </a:lnTo>
                  <a:lnTo>
                    <a:pt x="1522" y="60"/>
                  </a:lnTo>
                  <a:lnTo>
                    <a:pt x="1464" y="97"/>
                  </a:lnTo>
                  <a:lnTo>
                    <a:pt x="1393" y="172"/>
                  </a:lnTo>
                  <a:lnTo>
                    <a:pt x="1370" y="264"/>
                  </a:lnTo>
                  <a:lnTo>
                    <a:pt x="1370" y="336"/>
                  </a:lnTo>
                  <a:lnTo>
                    <a:pt x="1378" y="419"/>
                  </a:lnTo>
                  <a:lnTo>
                    <a:pt x="1415" y="520"/>
                  </a:lnTo>
                  <a:lnTo>
                    <a:pt x="1464" y="636"/>
                  </a:lnTo>
                  <a:lnTo>
                    <a:pt x="1490" y="705"/>
                  </a:lnTo>
                  <a:lnTo>
                    <a:pt x="1534" y="768"/>
                  </a:lnTo>
                  <a:lnTo>
                    <a:pt x="1639" y="912"/>
                  </a:lnTo>
                  <a:lnTo>
                    <a:pt x="1671" y="1021"/>
                  </a:lnTo>
                  <a:lnTo>
                    <a:pt x="1686" y="1092"/>
                  </a:lnTo>
                  <a:lnTo>
                    <a:pt x="1674" y="1188"/>
                  </a:lnTo>
                  <a:lnTo>
                    <a:pt x="1604" y="1308"/>
                  </a:lnTo>
                  <a:lnTo>
                    <a:pt x="1524" y="1411"/>
                  </a:lnTo>
                  <a:lnTo>
                    <a:pt x="1349" y="1497"/>
                  </a:lnTo>
                  <a:lnTo>
                    <a:pt x="1206" y="1536"/>
                  </a:lnTo>
                  <a:lnTo>
                    <a:pt x="938" y="1584"/>
                  </a:lnTo>
                  <a:lnTo>
                    <a:pt x="715" y="1621"/>
                  </a:lnTo>
                  <a:lnTo>
                    <a:pt x="539" y="1656"/>
                  </a:lnTo>
                  <a:lnTo>
                    <a:pt x="317" y="1656"/>
                  </a:lnTo>
                  <a:lnTo>
                    <a:pt x="60" y="1656"/>
                  </a:lnTo>
                  <a:lnTo>
                    <a:pt x="1" y="1668"/>
                  </a:lnTo>
                  <a:lnTo>
                    <a:pt x="0" y="1886"/>
                  </a:lnTo>
                  <a:lnTo>
                    <a:pt x="247" y="1884"/>
                  </a:lnTo>
                  <a:lnTo>
                    <a:pt x="727" y="1884"/>
                  </a:lnTo>
                  <a:lnTo>
                    <a:pt x="1031" y="1897"/>
                  </a:lnTo>
                  <a:lnTo>
                    <a:pt x="1417" y="1920"/>
                  </a:lnTo>
                  <a:lnTo>
                    <a:pt x="1639" y="1944"/>
                  </a:lnTo>
                  <a:lnTo>
                    <a:pt x="1803" y="1992"/>
                  </a:lnTo>
                  <a:lnTo>
                    <a:pt x="1885" y="2064"/>
                  </a:lnTo>
                  <a:lnTo>
                    <a:pt x="1946" y="2116"/>
                  </a:lnTo>
                  <a:lnTo>
                    <a:pt x="1989" y="2192"/>
                  </a:lnTo>
                  <a:lnTo>
                    <a:pt x="2020" y="2424"/>
                  </a:lnTo>
                  <a:lnTo>
                    <a:pt x="2048" y="2508"/>
                  </a:lnTo>
                  <a:lnTo>
                    <a:pt x="2107" y="2556"/>
                  </a:lnTo>
                  <a:lnTo>
                    <a:pt x="2177" y="2581"/>
                  </a:lnTo>
                  <a:lnTo>
                    <a:pt x="2282" y="2604"/>
                  </a:lnTo>
                  <a:lnTo>
                    <a:pt x="2353" y="2604"/>
                  </a:lnTo>
                  <a:lnTo>
                    <a:pt x="2388" y="2568"/>
                  </a:lnTo>
                  <a:lnTo>
                    <a:pt x="2399" y="2521"/>
                  </a:lnTo>
                  <a:lnTo>
                    <a:pt x="2399" y="2484"/>
                  </a:lnTo>
                  <a:lnTo>
                    <a:pt x="2399" y="2437"/>
                  </a:lnTo>
                  <a:lnTo>
                    <a:pt x="2388" y="2400"/>
                  </a:lnTo>
                  <a:lnTo>
                    <a:pt x="2341" y="1872"/>
                  </a:lnTo>
                  <a:lnTo>
                    <a:pt x="2353" y="1573"/>
                  </a:lnTo>
                  <a:lnTo>
                    <a:pt x="2376" y="1236"/>
                  </a:lnTo>
                  <a:lnTo>
                    <a:pt x="2376" y="972"/>
                  </a:lnTo>
                  <a:lnTo>
                    <a:pt x="2376" y="840"/>
                  </a:lnTo>
                  <a:lnTo>
                    <a:pt x="2259" y="684"/>
                  </a:lnTo>
                  <a:lnTo>
                    <a:pt x="2096" y="552"/>
                  </a:lnTo>
                  <a:lnTo>
                    <a:pt x="2048" y="372"/>
                  </a:lnTo>
                  <a:lnTo>
                    <a:pt x="1990" y="312"/>
                  </a:lnTo>
                  <a:lnTo>
                    <a:pt x="1920" y="180"/>
                  </a:lnTo>
                  <a:lnTo>
                    <a:pt x="1826" y="60"/>
                  </a:lnTo>
                  <a:lnTo>
                    <a:pt x="1732" y="0"/>
                  </a:lnTo>
                </a:path>
              </a:pathLst>
            </a:custGeom>
            <a:solidFill>
              <a:srgbClr val="FFFF66"/>
            </a:solidFill>
            <a:ln w="12700" cap="rnd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2" name="Freeform 8"/>
            <p:cNvSpPr>
              <a:spLocks/>
            </p:cNvSpPr>
            <p:nvPr/>
          </p:nvSpPr>
          <p:spPr bwMode="auto">
            <a:xfrm>
              <a:off x="4589" y="1896"/>
              <a:ext cx="77" cy="169"/>
            </a:xfrm>
            <a:custGeom>
              <a:avLst/>
              <a:gdLst/>
              <a:ahLst/>
              <a:cxnLst>
                <a:cxn ang="0">
                  <a:pos x="179" y="0"/>
                </a:cxn>
                <a:cxn ang="0">
                  <a:pos x="39" y="23"/>
                </a:cxn>
                <a:cxn ang="0">
                  <a:pos x="16" y="163"/>
                </a:cxn>
                <a:cxn ang="0">
                  <a:pos x="0" y="210"/>
                </a:cxn>
                <a:cxn ang="0">
                  <a:pos x="117" y="342"/>
                </a:cxn>
              </a:cxnLst>
              <a:rect l="0" t="0" r="r" b="b"/>
              <a:pathLst>
                <a:path w="179" h="342">
                  <a:moveTo>
                    <a:pt x="179" y="0"/>
                  </a:moveTo>
                  <a:cubicBezTo>
                    <a:pt x="132" y="12"/>
                    <a:pt x="85" y="8"/>
                    <a:pt x="39" y="23"/>
                  </a:cubicBezTo>
                  <a:cubicBezTo>
                    <a:pt x="0" y="85"/>
                    <a:pt x="37" y="17"/>
                    <a:pt x="16" y="163"/>
                  </a:cubicBezTo>
                  <a:cubicBezTo>
                    <a:pt x="14" y="179"/>
                    <a:pt x="0" y="210"/>
                    <a:pt x="0" y="210"/>
                  </a:cubicBezTo>
                  <a:cubicBezTo>
                    <a:pt x="9" y="315"/>
                    <a:pt x="1" y="342"/>
                    <a:pt x="117" y="342"/>
                  </a:cubicBezTo>
                </a:path>
              </a:pathLst>
            </a:custGeom>
            <a:solidFill>
              <a:srgbClr val="FFCCCC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3" name="Freeform 9"/>
            <p:cNvSpPr>
              <a:spLocks/>
            </p:cNvSpPr>
            <p:nvPr/>
          </p:nvSpPr>
          <p:spPr bwMode="auto">
            <a:xfrm>
              <a:off x="4628" y="1709"/>
              <a:ext cx="41" cy="124"/>
            </a:xfrm>
            <a:custGeom>
              <a:avLst/>
              <a:gdLst/>
              <a:ahLst/>
              <a:cxnLst>
                <a:cxn ang="0">
                  <a:pos x="87" y="35"/>
                </a:cxn>
                <a:cxn ang="0">
                  <a:pos x="87" y="152"/>
                </a:cxn>
                <a:cxn ang="0">
                  <a:pos x="71" y="238"/>
                </a:cxn>
                <a:cxn ang="0">
                  <a:pos x="17" y="230"/>
                </a:cxn>
                <a:cxn ang="0">
                  <a:pos x="25" y="51"/>
                </a:cxn>
                <a:cxn ang="0">
                  <a:pos x="87" y="35"/>
                </a:cxn>
              </a:cxnLst>
              <a:rect l="0" t="0" r="r" b="b"/>
              <a:pathLst>
                <a:path w="94" h="249">
                  <a:moveTo>
                    <a:pt x="87" y="35"/>
                  </a:moveTo>
                  <a:cubicBezTo>
                    <a:pt x="82" y="81"/>
                    <a:pt x="62" y="117"/>
                    <a:pt x="87" y="152"/>
                  </a:cubicBezTo>
                  <a:cubicBezTo>
                    <a:pt x="80" y="180"/>
                    <a:pt x="94" y="220"/>
                    <a:pt x="71" y="238"/>
                  </a:cubicBezTo>
                  <a:cubicBezTo>
                    <a:pt x="56" y="249"/>
                    <a:pt x="35" y="233"/>
                    <a:pt x="17" y="230"/>
                  </a:cubicBezTo>
                  <a:cubicBezTo>
                    <a:pt x="15" y="209"/>
                    <a:pt x="0" y="87"/>
                    <a:pt x="25" y="51"/>
                  </a:cubicBezTo>
                  <a:cubicBezTo>
                    <a:pt x="60" y="0"/>
                    <a:pt x="64" y="14"/>
                    <a:pt x="87" y="35"/>
                  </a:cubicBezTo>
                  <a:close/>
                </a:path>
              </a:pathLst>
            </a:custGeom>
            <a:solidFill>
              <a:srgbClr val="FFCCCC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4" name="Freeform 10"/>
            <p:cNvSpPr>
              <a:spLocks/>
            </p:cNvSpPr>
            <p:nvPr/>
          </p:nvSpPr>
          <p:spPr bwMode="auto">
            <a:xfrm>
              <a:off x="4356" y="1220"/>
              <a:ext cx="320" cy="453"/>
            </a:xfrm>
            <a:custGeom>
              <a:avLst/>
              <a:gdLst/>
              <a:ahLst/>
              <a:cxnLst>
                <a:cxn ang="0">
                  <a:pos x="732" y="896"/>
                </a:cxn>
                <a:cxn ang="0">
                  <a:pos x="654" y="647"/>
                </a:cxn>
                <a:cxn ang="0">
                  <a:pos x="569" y="592"/>
                </a:cxn>
                <a:cxn ang="0">
                  <a:pos x="413" y="515"/>
                </a:cxn>
                <a:cxn ang="0">
                  <a:pos x="358" y="452"/>
                </a:cxn>
                <a:cxn ang="0">
                  <a:pos x="304" y="351"/>
                </a:cxn>
                <a:cxn ang="0">
                  <a:pos x="296" y="328"/>
                </a:cxn>
                <a:cxn ang="0">
                  <a:pos x="273" y="312"/>
                </a:cxn>
                <a:cxn ang="0">
                  <a:pos x="242" y="195"/>
                </a:cxn>
                <a:cxn ang="0">
                  <a:pos x="218" y="180"/>
                </a:cxn>
                <a:cxn ang="0">
                  <a:pos x="195" y="157"/>
                </a:cxn>
                <a:cxn ang="0">
                  <a:pos x="117" y="71"/>
                </a:cxn>
                <a:cxn ang="0">
                  <a:pos x="102" y="48"/>
                </a:cxn>
                <a:cxn ang="0">
                  <a:pos x="86" y="1"/>
                </a:cxn>
                <a:cxn ang="0">
                  <a:pos x="8" y="9"/>
                </a:cxn>
                <a:cxn ang="0">
                  <a:pos x="0" y="32"/>
                </a:cxn>
                <a:cxn ang="0">
                  <a:pos x="39" y="102"/>
                </a:cxn>
                <a:cxn ang="0">
                  <a:pos x="63" y="149"/>
                </a:cxn>
                <a:cxn ang="0">
                  <a:pos x="78" y="203"/>
                </a:cxn>
                <a:cxn ang="0">
                  <a:pos x="102" y="211"/>
                </a:cxn>
                <a:cxn ang="0">
                  <a:pos x="148" y="297"/>
                </a:cxn>
                <a:cxn ang="0">
                  <a:pos x="203" y="375"/>
                </a:cxn>
                <a:cxn ang="0">
                  <a:pos x="249" y="468"/>
                </a:cxn>
                <a:cxn ang="0">
                  <a:pos x="265" y="522"/>
                </a:cxn>
                <a:cxn ang="0">
                  <a:pos x="312" y="554"/>
                </a:cxn>
                <a:cxn ang="0">
                  <a:pos x="335" y="569"/>
                </a:cxn>
                <a:cxn ang="0">
                  <a:pos x="366" y="561"/>
                </a:cxn>
                <a:cxn ang="0">
                  <a:pos x="390" y="554"/>
                </a:cxn>
                <a:cxn ang="0">
                  <a:pos x="397" y="592"/>
                </a:cxn>
                <a:cxn ang="0">
                  <a:pos x="452" y="639"/>
                </a:cxn>
                <a:cxn ang="0">
                  <a:pos x="514" y="694"/>
                </a:cxn>
                <a:cxn ang="0">
                  <a:pos x="561" y="709"/>
                </a:cxn>
                <a:cxn ang="0">
                  <a:pos x="584" y="717"/>
                </a:cxn>
                <a:cxn ang="0">
                  <a:pos x="607" y="826"/>
                </a:cxn>
                <a:cxn ang="0">
                  <a:pos x="732" y="896"/>
                </a:cxn>
              </a:cxnLst>
              <a:rect l="0" t="0" r="r" b="b"/>
              <a:pathLst>
                <a:path w="739" h="918">
                  <a:moveTo>
                    <a:pt x="732" y="896"/>
                  </a:moveTo>
                  <a:cubicBezTo>
                    <a:pt x="727" y="805"/>
                    <a:pt x="739" y="703"/>
                    <a:pt x="654" y="647"/>
                  </a:cubicBezTo>
                  <a:cubicBezTo>
                    <a:pt x="640" y="607"/>
                    <a:pt x="607" y="605"/>
                    <a:pt x="569" y="592"/>
                  </a:cubicBezTo>
                  <a:cubicBezTo>
                    <a:pt x="512" y="572"/>
                    <a:pt x="474" y="526"/>
                    <a:pt x="413" y="515"/>
                  </a:cubicBezTo>
                  <a:cubicBezTo>
                    <a:pt x="396" y="489"/>
                    <a:pt x="373" y="479"/>
                    <a:pt x="358" y="452"/>
                  </a:cubicBezTo>
                  <a:cubicBezTo>
                    <a:pt x="336" y="414"/>
                    <a:pt x="341" y="377"/>
                    <a:pt x="304" y="351"/>
                  </a:cubicBezTo>
                  <a:cubicBezTo>
                    <a:pt x="301" y="343"/>
                    <a:pt x="301" y="334"/>
                    <a:pt x="296" y="328"/>
                  </a:cubicBezTo>
                  <a:cubicBezTo>
                    <a:pt x="290" y="321"/>
                    <a:pt x="277" y="320"/>
                    <a:pt x="273" y="312"/>
                  </a:cubicBezTo>
                  <a:cubicBezTo>
                    <a:pt x="258" y="281"/>
                    <a:pt x="265" y="224"/>
                    <a:pt x="242" y="195"/>
                  </a:cubicBezTo>
                  <a:cubicBezTo>
                    <a:pt x="236" y="188"/>
                    <a:pt x="225" y="186"/>
                    <a:pt x="218" y="180"/>
                  </a:cubicBezTo>
                  <a:cubicBezTo>
                    <a:pt x="210" y="173"/>
                    <a:pt x="202" y="166"/>
                    <a:pt x="195" y="157"/>
                  </a:cubicBezTo>
                  <a:cubicBezTo>
                    <a:pt x="165" y="118"/>
                    <a:pt x="157" y="99"/>
                    <a:pt x="117" y="71"/>
                  </a:cubicBezTo>
                  <a:cubicBezTo>
                    <a:pt x="112" y="63"/>
                    <a:pt x="106" y="56"/>
                    <a:pt x="102" y="48"/>
                  </a:cubicBezTo>
                  <a:cubicBezTo>
                    <a:pt x="95" y="33"/>
                    <a:pt x="86" y="1"/>
                    <a:pt x="86" y="1"/>
                  </a:cubicBezTo>
                  <a:cubicBezTo>
                    <a:pt x="60" y="4"/>
                    <a:pt x="33" y="0"/>
                    <a:pt x="8" y="9"/>
                  </a:cubicBezTo>
                  <a:cubicBezTo>
                    <a:pt x="0" y="12"/>
                    <a:pt x="0" y="24"/>
                    <a:pt x="0" y="32"/>
                  </a:cubicBezTo>
                  <a:cubicBezTo>
                    <a:pt x="0" y="67"/>
                    <a:pt x="8" y="91"/>
                    <a:pt x="39" y="102"/>
                  </a:cubicBezTo>
                  <a:cubicBezTo>
                    <a:pt x="61" y="167"/>
                    <a:pt x="29" y="80"/>
                    <a:pt x="63" y="149"/>
                  </a:cubicBezTo>
                  <a:cubicBezTo>
                    <a:pt x="71" y="166"/>
                    <a:pt x="66" y="189"/>
                    <a:pt x="78" y="203"/>
                  </a:cubicBezTo>
                  <a:cubicBezTo>
                    <a:pt x="83" y="210"/>
                    <a:pt x="94" y="208"/>
                    <a:pt x="102" y="211"/>
                  </a:cubicBezTo>
                  <a:cubicBezTo>
                    <a:pt x="116" y="255"/>
                    <a:pt x="113" y="273"/>
                    <a:pt x="148" y="297"/>
                  </a:cubicBezTo>
                  <a:cubicBezTo>
                    <a:pt x="168" y="354"/>
                    <a:pt x="151" y="362"/>
                    <a:pt x="203" y="375"/>
                  </a:cubicBezTo>
                  <a:cubicBezTo>
                    <a:pt x="212" y="434"/>
                    <a:pt x="220" y="423"/>
                    <a:pt x="249" y="468"/>
                  </a:cubicBezTo>
                  <a:cubicBezTo>
                    <a:pt x="249" y="469"/>
                    <a:pt x="261" y="518"/>
                    <a:pt x="265" y="522"/>
                  </a:cubicBezTo>
                  <a:cubicBezTo>
                    <a:pt x="278" y="535"/>
                    <a:pt x="296" y="543"/>
                    <a:pt x="312" y="554"/>
                  </a:cubicBezTo>
                  <a:cubicBezTo>
                    <a:pt x="320" y="559"/>
                    <a:pt x="335" y="569"/>
                    <a:pt x="335" y="569"/>
                  </a:cubicBezTo>
                  <a:cubicBezTo>
                    <a:pt x="345" y="566"/>
                    <a:pt x="356" y="564"/>
                    <a:pt x="366" y="561"/>
                  </a:cubicBezTo>
                  <a:cubicBezTo>
                    <a:pt x="374" y="559"/>
                    <a:pt x="384" y="548"/>
                    <a:pt x="390" y="554"/>
                  </a:cubicBezTo>
                  <a:cubicBezTo>
                    <a:pt x="399" y="563"/>
                    <a:pt x="394" y="579"/>
                    <a:pt x="397" y="592"/>
                  </a:cubicBezTo>
                  <a:cubicBezTo>
                    <a:pt x="405" y="624"/>
                    <a:pt x="423" y="629"/>
                    <a:pt x="452" y="639"/>
                  </a:cubicBezTo>
                  <a:cubicBezTo>
                    <a:pt x="482" y="687"/>
                    <a:pt x="455" y="678"/>
                    <a:pt x="514" y="694"/>
                  </a:cubicBezTo>
                  <a:cubicBezTo>
                    <a:pt x="530" y="698"/>
                    <a:pt x="545" y="704"/>
                    <a:pt x="561" y="709"/>
                  </a:cubicBezTo>
                  <a:cubicBezTo>
                    <a:pt x="569" y="712"/>
                    <a:pt x="584" y="717"/>
                    <a:pt x="584" y="717"/>
                  </a:cubicBezTo>
                  <a:cubicBezTo>
                    <a:pt x="628" y="780"/>
                    <a:pt x="564" y="681"/>
                    <a:pt x="607" y="826"/>
                  </a:cubicBezTo>
                  <a:cubicBezTo>
                    <a:pt x="620" y="871"/>
                    <a:pt x="687" y="918"/>
                    <a:pt x="732" y="896"/>
                  </a:cubicBezTo>
                  <a:close/>
                </a:path>
              </a:pathLst>
            </a:custGeom>
            <a:solidFill>
              <a:srgbClr val="FFCCCC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5" name="Oval 11"/>
            <p:cNvSpPr>
              <a:spLocks noChangeArrowheads="1"/>
            </p:cNvSpPr>
            <p:nvPr/>
          </p:nvSpPr>
          <p:spPr bwMode="auto">
            <a:xfrm>
              <a:off x="3915" y="986"/>
              <a:ext cx="170" cy="191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6" name="Freeform 12"/>
            <p:cNvSpPr>
              <a:spLocks/>
            </p:cNvSpPr>
            <p:nvPr/>
          </p:nvSpPr>
          <p:spPr bwMode="auto">
            <a:xfrm>
              <a:off x="4280" y="964"/>
              <a:ext cx="333" cy="1617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84" y="74"/>
                </a:cxn>
                <a:cxn ang="0">
                  <a:pos x="36" y="149"/>
                </a:cxn>
                <a:cxn ang="0">
                  <a:pos x="0" y="236"/>
                </a:cxn>
                <a:cxn ang="0">
                  <a:pos x="0" y="360"/>
                </a:cxn>
                <a:cxn ang="0">
                  <a:pos x="0" y="484"/>
                </a:cxn>
                <a:cxn ang="0">
                  <a:pos x="48" y="596"/>
                </a:cxn>
                <a:cxn ang="0">
                  <a:pos x="108" y="732"/>
                </a:cxn>
                <a:cxn ang="0">
                  <a:pos x="156" y="794"/>
                </a:cxn>
                <a:cxn ang="0">
                  <a:pos x="192" y="918"/>
                </a:cxn>
                <a:cxn ang="0">
                  <a:pos x="264" y="1018"/>
                </a:cxn>
                <a:cxn ang="0">
                  <a:pos x="312" y="1117"/>
                </a:cxn>
                <a:cxn ang="0">
                  <a:pos x="360" y="1166"/>
                </a:cxn>
                <a:cxn ang="0">
                  <a:pos x="416" y="1208"/>
                </a:cxn>
                <a:cxn ang="0">
                  <a:pos x="464" y="1224"/>
                </a:cxn>
                <a:cxn ang="0">
                  <a:pos x="536" y="1241"/>
                </a:cxn>
                <a:cxn ang="0">
                  <a:pos x="588" y="1266"/>
                </a:cxn>
                <a:cxn ang="0">
                  <a:pos x="624" y="1328"/>
                </a:cxn>
                <a:cxn ang="0">
                  <a:pos x="664" y="1390"/>
                </a:cxn>
                <a:cxn ang="0">
                  <a:pos x="672" y="1489"/>
                </a:cxn>
                <a:cxn ang="0">
                  <a:pos x="660" y="1526"/>
                </a:cxn>
                <a:cxn ang="0">
                  <a:pos x="660" y="1539"/>
                </a:cxn>
                <a:cxn ang="0">
                  <a:pos x="648" y="1671"/>
                </a:cxn>
                <a:cxn ang="0">
                  <a:pos x="560" y="1630"/>
                </a:cxn>
                <a:cxn ang="0">
                  <a:pos x="488" y="1588"/>
                </a:cxn>
                <a:cxn ang="0">
                  <a:pos x="436" y="1572"/>
                </a:cxn>
                <a:cxn ang="0">
                  <a:pos x="352" y="1584"/>
                </a:cxn>
                <a:cxn ang="0">
                  <a:pos x="268" y="1584"/>
                </a:cxn>
                <a:cxn ang="0">
                  <a:pos x="204" y="1597"/>
                </a:cxn>
                <a:cxn ang="0">
                  <a:pos x="178" y="1646"/>
                </a:cxn>
                <a:cxn ang="0">
                  <a:pos x="124" y="1741"/>
                </a:cxn>
                <a:cxn ang="0">
                  <a:pos x="64" y="1799"/>
                </a:cxn>
                <a:cxn ang="0">
                  <a:pos x="68" y="1874"/>
                </a:cxn>
                <a:cxn ang="0">
                  <a:pos x="112" y="1903"/>
                </a:cxn>
                <a:cxn ang="0">
                  <a:pos x="164" y="1928"/>
                </a:cxn>
                <a:cxn ang="0">
                  <a:pos x="216" y="1948"/>
                </a:cxn>
                <a:cxn ang="0">
                  <a:pos x="300" y="1965"/>
                </a:cxn>
                <a:cxn ang="0">
                  <a:pos x="388" y="1973"/>
                </a:cxn>
                <a:cxn ang="0">
                  <a:pos x="460" y="1957"/>
                </a:cxn>
                <a:cxn ang="0">
                  <a:pos x="532" y="1957"/>
                </a:cxn>
                <a:cxn ang="0">
                  <a:pos x="624" y="1944"/>
                </a:cxn>
                <a:cxn ang="0">
                  <a:pos x="612" y="2159"/>
                </a:cxn>
                <a:cxn ang="0">
                  <a:pos x="624" y="2420"/>
                </a:cxn>
                <a:cxn ang="0">
                  <a:pos x="600" y="2594"/>
                </a:cxn>
                <a:cxn ang="0">
                  <a:pos x="588" y="2680"/>
                </a:cxn>
                <a:cxn ang="0">
                  <a:pos x="600" y="2804"/>
                </a:cxn>
                <a:cxn ang="0">
                  <a:pos x="612" y="2929"/>
                </a:cxn>
                <a:cxn ang="0">
                  <a:pos x="660" y="3077"/>
                </a:cxn>
                <a:cxn ang="0">
                  <a:pos x="696" y="3177"/>
                </a:cxn>
                <a:cxn ang="0">
                  <a:pos x="768" y="3276"/>
                </a:cxn>
              </a:cxnLst>
              <a:rect l="0" t="0" r="r" b="b"/>
              <a:pathLst>
                <a:path w="769" h="3277">
                  <a:moveTo>
                    <a:pt x="120" y="0"/>
                  </a:moveTo>
                  <a:lnTo>
                    <a:pt x="84" y="74"/>
                  </a:lnTo>
                  <a:lnTo>
                    <a:pt x="36" y="149"/>
                  </a:lnTo>
                  <a:lnTo>
                    <a:pt x="0" y="236"/>
                  </a:lnTo>
                  <a:lnTo>
                    <a:pt x="0" y="360"/>
                  </a:lnTo>
                  <a:lnTo>
                    <a:pt x="0" y="484"/>
                  </a:lnTo>
                  <a:lnTo>
                    <a:pt x="48" y="596"/>
                  </a:lnTo>
                  <a:lnTo>
                    <a:pt x="108" y="732"/>
                  </a:lnTo>
                  <a:lnTo>
                    <a:pt x="156" y="794"/>
                  </a:lnTo>
                  <a:lnTo>
                    <a:pt x="192" y="918"/>
                  </a:lnTo>
                  <a:lnTo>
                    <a:pt x="264" y="1018"/>
                  </a:lnTo>
                  <a:lnTo>
                    <a:pt x="312" y="1117"/>
                  </a:lnTo>
                  <a:lnTo>
                    <a:pt x="360" y="1166"/>
                  </a:lnTo>
                  <a:lnTo>
                    <a:pt x="416" y="1208"/>
                  </a:lnTo>
                  <a:lnTo>
                    <a:pt x="464" y="1224"/>
                  </a:lnTo>
                  <a:lnTo>
                    <a:pt x="536" y="1241"/>
                  </a:lnTo>
                  <a:lnTo>
                    <a:pt x="588" y="1266"/>
                  </a:lnTo>
                  <a:lnTo>
                    <a:pt x="624" y="1328"/>
                  </a:lnTo>
                  <a:lnTo>
                    <a:pt x="664" y="1390"/>
                  </a:lnTo>
                  <a:lnTo>
                    <a:pt x="672" y="1489"/>
                  </a:lnTo>
                  <a:lnTo>
                    <a:pt x="660" y="1526"/>
                  </a:lnTo>
                  <a:lnTo>
                    <a:pt x="660" y="1539"/>
                  </a:lnTo>
                  <a:lnTo>
                    <a:pt x="648" y="1671"/>
                  </a:lnTo>
                  <a:lnTo>
                    <a:pt x="560" y="1630"/>
                  </a:lnTo>
                  <a:lnTo>
                    <a:pt x="488" y="1588"/>
                  </a:lnTo>
                  <a:lnTo>
                    <a:pt x="436" y="1572"/>
                  </a:lnTo>
                  <a:lnTo>
                    <a:pt x="352" y="1584"/>
                  </a:lnTo>
                  <a:lnTo>
                    <a:pt x="268" y="1584"/>
                  </a:lnTo>
                  <a:lnTo>
                    <a:pt x="204" y="1597"/>
                  </a:lnTo>
                  <a:lnTo>
                    <a:pt x="178" y="1646"/>
                  </a:lnTo>
                  <a:lnTo>
                    <a:pt x="124" y="1741"/>
                  </a:lnTo>
                  <a:lnTo>
                    <a:pt x="64" y="1799"/>
                  </a:lnTo>
                  <a:lnTo>
                    <a:pt x="68" y="1874"/>
                  </a:lnTo>
                  <a:lnTo>
                    <a:pt x="112" y="1903"/>
                  </a:lnTo>
                  <a:lnTo>
                    <a:pt x="164" y="1928"/>
                  </a:lnTo>
                  <a:lnTo>
                    <a:pt x="216" y="1948"/>
                  </a:lnTo>
                  <a:lnTo>
                    <a:pt x="300" y="1965"/>
                  </a:lnTo>
                  <a:lnTo>
                    <a:pt x="388" y="1973"/>
                  </a:lnTo>
                  <a:lnTo>
                    <a:pt x="460" y="1957"/>
                  </a:lnTo>
                  <a:lnTo>
                    <a:pt x="532" y="1957"/>
                  </a:lnTo>
                  <a:lnTo>
                    <a:pt x="624" y="1944"/>
                  </a:lnTo>
                  <a:lnTo>
                    <a:pt x="612" y="2159"/>
                  </a:lnTo>
                  <a:lnTo>
                    <a:pt x="624" y="2420"/>
                  </a:lnTo>
                  <a:lnTo>
                    <a:pt x="600" y="2594"/>
                  </a:lnTo>
                  <a:lnTo>
                    <a:pt x="588" y="2680"/>
                  </a:lnTo>
                  <a:lnTo>
                    <a:pt x="600" y="2804"/>
                  </a:lnTo>
                  <a:lnTo>
                    <a:pt x="612" y="2929"/>
                  </a:lnTo>
                  <a:lnTo>
                    <a:pt x="660" y="3077"/>
                  </a:lnTo>
                  <a:lnTo>
                    <a:pt x="696" y="3177"/>
                  </a:lnTo>
                  <a:lnTo>
                    <a:pt x="768" y="3276"/>
                  </a:lnTo>
                </a:path>
              </a:pathLst>
            </a:custGeom>
            <a:noFill/>
            <a:ln w="28575" cap="rnd" cmpd="sng">
              <a:solidFill>
                <a:srgbClr val="000000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7" name="Freeform 13"/>
            <p:cNvSpPr>
              <a:spLocks/>
            </p:cNvSpPr>
            <p:nvPr/>
          </p:nvSpPr>
          <p:spPr bwMode="auto">
            <a:xfrm>
              <a:off x="4623" y="1821"/>
              <a:ext cx="63" cy="126"/>
            </a:xfrm>
            <a:custGeom>
              <a:avLst/>
              <a:gdLst/>
              <a:ahLst/>
              <a:cxnLst>
                <a:cxn ang="0">
                  <a:pos x="126" y="6"/>
                </a:cxn>
                <a:cxn ang="0">
                  <a:pos x="108" y="6"/>
                </a:cxn>
                <a:cxn ang="0">
                  <a:pos x="90" y="6"/>
                </a:cxn>
                <a:cxn ang="0">
                  <a:pos x="72" y="6"/>
                </a:cxn>
                <a:cxn ang="0">
                  <a:pos x="54" y="6"/>
                </a:cxn>
                <a:cxn ang="0">
                  <a:pos x="36" y="0"/>
                </a:cxn>
                <a:cxn ang="0">
                  <a:pos x="24" y="19"/>
                </a:cxn>
                <a:cxn ang="0">
                  <a:pos x="24" y="37"/>
                </a:cxn>
                <a:cxn ang="0">
                  <a:pos x="12" y="56"/>
                </a:cxn>
                <a:cxn ang="0">
                  <a:pos x="6" y="74"/>
                </a:cxn>
                <a:cxn ang="0">
                  <a:pos x="0" y="93"/>
                </a:cxn>
                <a:cxn ang="0">
                  <a:pos x="0" y="112"/>
                </a:cxn>
                <a:cxn ang="0">
                  <a:pos x="0" y="130"/>
                </a:cxn>
                <a:cxn ang="0">
                  <a:pos x="0" y="149"/>
                </a:cxn>
                <a:cxn ang="0">
                  <a:pos x="6" y="167"/>
                </a:cxn>
                <a:cxn ang="0">
                  <a:pos x="6" y="186"/>
                </a:cxn>
                <a:cxn ang="0">
                  <a:pos x="12" y="204"/>
                </a:cxn>
                <a:cxn ang="0">
                  <a:pos x="18" y="223"/>
                </a:cxn>
                <a:cxn ang="0">
                  <a:pos x="18" y="242"/>
                </a:cxn>
                <a:cxn ang="0">
                  <a:pos x="36" y="248"/>
                </a:cxn>
                <a:cxn ang="0">
                  <a:pos x="54" y="254"/>
                </a:cxn>
                <a:cxn ang="0">
                  <a:pos x="78" y="254"/>
                </a:cxn>
                <a:cxn ang="0">
                  <a:pos x="96" y="254"/>
                </a:cxn>
                <a:cxn ang="0">
                  <a:pos x="114" y="254"/>
                </a:cxn>
                <a:cxn ang="0">
                  <a:pos x="126" y="235"/>
                </a:cxn>
                <a:cxn ang="0">
                  <a:pos x="132" y="211"/>
                </a:cxn>
                <a:cxn ang="0">
                  <a:pos x="138" y="186"/>
                </a:cxn>
                <a:cxn ang="0">
                  <a:pos x="138" y="167"/>
                </a:cxn>
                <a:cxn ang="0">
                  <a:pos x="138" y="149"/>
                </a:cxn>
                <a:cxn ang="0">
                  <a:pos x="144" y="130"/>
                </a:cxn>
                <a:cxn ang="0">
                  <a:pos x="144" y="112"/>
                </a:cxn>
                <a:cxn ang="0">
                  <a:pos x="144" y="93"/>
                </a:cxn>
                <a:cxn ang="0">
                  <a:pos x="144" y="74"/>
                </a:cxn>
                <a:cxn ang="0">
                  <a:pos x="144" y="56"/>
                </a:cxn>
                <a:cxn ang="0">
                  <a:pos x="138" y="37"/>
                </a:cxn>
                <a:cxn ang="0">
                  <a:pos x="126" y="6"/>
                </a:cxn>
              </a:cxnLst>
              <a:rect l="0" t="0" r="r" b="b"/>
              <a:pathLst>
                <a:path w="145" h="255">
                  <a:moveTo>
                    <a:pt x="126" y="6"/>
                  </a:moveTo>
                  <a:lnTo>
                    <a:pt x="108" y="6"/>
                  </a:lnTo>
                  <a:lnTo>
                    <a:pt x="90" y="6"/>
                  </a:lnTo>
                  <a:lnTo>
                    <a:pt x="72" y="6"/>
                  </a:lnTo>
                  <a:lnTo>
                    <a:pt x="54" y="6"/>
                  </a:lnTo>
                  <a:lnTo>
                    <a:pt x="36" y="0"/>
                  </a:lnTo>
                  <a:lnTo>
                    <a:pt x="24" y="19"/>
                  </a:lnTo>
                  <a:lnTo>
                    <a:pt x="24" y="37"/>
                  </a:lnTo>
                  <a:lnTo>
                    <a:pt x="12" y="56"/>
                  </a:lnTo>
                  <a:lnTo>
                    <a:pt x="6" y="74"/>
                  </a:lnTo>
                  <a:lnTo>
                    <a:pt x="0" y="93"/>
                  </a:lnTo>
                  <a:lnTo>
                    <a:pt x="0" y="112"/>
                  </a:lnTo>
                  <a:lnTo>
                    <a:pt x="0" y="130"/>
                  </a:lnTo>
                  <a:lnTo>
                    <a:pt x="0" y="149"/>
                  </a:lnTo>
                  <a:lnTo>
                    <a:pt x="6" y="167"/>
                  </a:lnTo>
                  <a:lnTo>
                    <a:pt x="6" y="186"/>
                  </a:lnTo>
                  <a:lnTo>
                    <a:pt x="12" y="204"/>
                  </a:lnTo>
                  <a:lnTo>
                    <a:pt x="18" y="223"/>
                  </a:lnTo>
                  <a:lnTo>
                    <a:pt x="18" y="242"/>
                  </a:lnTo>
                  <a:lnTo>
                    <a:pt x="36" y="248"/>
                  </a:lnTo>
                  <a:lnTo>
                    <a:pt x="54" y="254"/>
                  </a:lnTo>
                  <a:lnTo>
                    <a:pt x="78" y="254"/>
                  </a:lnTo>
                  <a:lnTo>
                    <a:pt x="96" y="254"/>
                  </a:lnTo>
                  <a:lnTo>
                    <a:pt x="114" y="254"/>
                  </a:lnTo>
                  <a:lnTo>
                    <a:pt x="126" y="235"/>
                  </a:lnTo>
                  <a:lnTo>
                    <a:pt x="132" y="211"/>
                  </a:lnTo>
                  <a:lnTo>
                    <a:pt x="138" y="186"/>
                  </a:lnTo>
                  <a:lnTo>
                    <a:pt x="138" y="167"/>
                  </a:lnTo>
                  <a:lnTo>
                    <a:pt x="138" y="149"/>
                  </a:lnTo>
                  <a:lnTo>
                    <a:pt x="144" y="130"/>
                  </a:lnTo>
                  <a:lnTo>
                    <a:pt x="144" y="112"/>
                  </a:lnTo>
                  <a:lnTo>
                    <a:pt x="144" y="93"/>
                  </a:lnTo>
                  <a:lnTo>
                    <a:pt x="144" y="74"/>
                  </a:lnTo>
                  <a:lnTo>
                    <a:pt x="144" y="56"/>
                  </a:lnTo>
                  <a:lnTo>
                    <a:pt x="138" y="37"/>
                  </a:lnTo>
                  <a:lnTo>
                    <a:pt x="126" y="6"/>
                  </a:lnTo>
                </a:path>
              </a:pathLst>
            </a:custGeom>
            <a:noFill/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8" name="Freeform 14"/>
            <p:cNvSpPr>
              <a:spLocks/>
            </p:cNvSpPr>
            <p:nvPr/>
          </p:nvSpPr>
          <p:spPr bwMode="auto">
            <a:xfrm>
              <a:off x="4628" y="1573"/>
              <a:ext cx="74" cy="164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60" y="0"/>
                </a:cxn>
                <a:cxn ang="0">
                  <a:pos x="42" y="6"/>
                </a:cxn>
                <a:cxn ang="0">
                  <a:pos x="30" y="25"/>
                </a:cxn>
                <a:cxn ang="0">
                  <a:pos x="18" y="44"/>
                </a:cxn>
                <a:cxn ang="0">
                  <a:pos x="18" y="62"/>
                </a:cxn>
                <a:cxn ang="0">
                  <a:pos x="12" y="81"/>
                </a:cxn>
                <a:cxn ang="0">
                  <a:pos x="12" y="100"/>
                </a:cxn>
                <a:cxn ang="0">
                  <a:pos x="12" y="118"/>
                </a:cxn>
                <a:cxn ang="0">
                  <a:pos x="6" y="137"/>
                </a:cxn>
                <a:cxn ang="0">
                  <a:pos x="6" y="156"/>
                </a:cxn>
                <a:cxn ang="0">
                  <a:pos x="0" y="174"/>
                </a:cxn>
                <a:cxn ang="0">
                  <a:pos x="0" y="193"/>
                </a:cxn>
                <a:cxn ang="0">
                  <a:pos x="0" y="212"/>
                </a:cxn>
                <a:cxn ang="0">
                  <a:pos x="0" y="230"/>
                </a:cxn>
                <a:cxn ang="0">
                  <a:pos x="0" y="249"/>
                </a:cxn>
                <a:cxn ang="0">
                  <a:pos x="0" y="268"/>
                </a:cxn>
                <a:cxn ang="0">
                  <a:pos x="0" y="286"/>
                </a:cxn>
                <a:cxn ang="0">
                  <a:pos x="6" y="305"/>
                </a:cxn>
                <a:cxn ang="0">
                  <a:pos x="18" y="324"/>
                </a:cxn>
                <a:cxn ang="0">
                  <a:pos x="36" y="330"/>
                </a:cxn>
                <a:cxn ang="0">
                  <a:pos x="54" y="330"/>
                </a:cxn>
                <a:cxn ang="0">
                  <a:pos x="72" y="330"/>
                </a:cxn>
                <a:cxn ang="0">
                  <a:pos x="90" y="330"/>
                </a:cxn>
                <a:cxn ang="0">
                  <a:pos x="108" y="330"/>
                </a:cxn>
                <a:cxn ang="0">
                  <a:pos x="126" y="324"/>
                </a:cxn>
                <a:cxn ang="0">
                  <a:pos x="144" y="311"/>
                </a:cxn>
                <a:cxn ang="0">
                  <a:pos x="156" y="293"/>
                </a:cxn>
                <a:cxn ang="0">
                  <a:pos x="162" y="274"/>
                </a:cxn>
                <a:cxn ang="0">
                  <a:pos x="168" y="255"/>
                </a:cxn>
                <a:cxn ang="0">
                  <a:pos x="168" y="237"/>
                </a:cxn>
                <a:cxn ang="0">
                  <a:pos x="168" y="218"/>
                </a:cxn>
                <a:cxn ang="0">
                  <a:pos x="168" y="199"/>
                </a:cxn>
                <a:cxn ang="0">
                  <a:pos x="168" y="181"/>
                </a:cxn>
                <a:cxn ang="0">
                  <a:pos x="168" y="162"/>
                </a:cxn>
                <a:cxn ang="0">
                  <a:pos x="168" y="143"/>
                </a:cxn>
                <a:cxn ang="0">
                  <a:pos x="168" y="125"/>
                </a:cxn>
                <a:cxn ang="0">
                  <a:pos x="168" y="106"/>
                </a:cxn>
                <a:cxn ang="0">
                  <a:pos x="162" y="81"/>
                </a:cxn>
                <a:cxn ang="0">
                  <a:pos x="162" y="62"/>
                </a:cxn>
                <a:cxn ang="0">
                  <a:pos x="156" y="44"/>
                </a:cxn>
                <a:cxn ang="0">
                  <a:pos x="138" y="37"/>
                </a:cxn>
                <a:cxn ang="0">
                  <a:pos x="120" y="25"/>
                </a:cxn>
                <a:cxn ang="0">
                  <a:pos x="108" y="6"/>
                </a:cxn>
                <a:cxn ang="0">
                  <a:pos x="90" y="0"/>
                </a:cxn>
                <a:cxn ang="0">
                  <a:pos x="78" y="0"/>
                </a:cxn>
              </a:cxnLst>
              <a:rect l="0" t="0" r="r" b="b"/>
              <a:pathLst>
                <a:path w="169" h="331">
                  <a:moveTo>
                    <a:pt x="78" y="0"/>
                  </a:moveTo>
                  <a:lnTo>
                    <a:pt x="60" y="0"/>
                  </a:lnTo>
                  <a:lnTo>
                    <a:pt x="42" y="6"/>
                  </a:lnTo>
                  <a:lnTo>
                    <a:pt x="30" y="25"/>
                  </a:lnTo>
                  <a:lnTo>
                    <a:pt x="18" y="44"/>
                  </a:lnTo>
                  <a:lnTo>
                    <a:pt x="18" y="62"/>
                  </a:lnTo>
                  <a:lnTo>
                    <a:pt x="12" y="81"/>
                  </a:lnTo>
                  <a:lnTo>
                    <a:pt x="12" y="100"/>
                  </a:lnTo>
                  <a:lnTo>
                    <a:pt x="12" y="118"/>
                  </a:lnTo>
                  <a:lnTo>
                    <a:pt x="6" y="137"/>
                  </a:lnTo>
                  <a:lnTo>
                    <a:pt x="6" y="156"/>
                  </a:lnTo>
                  <a:lnTo>
                    <a:pt x="0" y="174"/>
                  </a:lnTo>
                  <a:lnTo>
                    <a:pt x="0" y="193"/>
                  </a:lnTo>
                  <a:lnTo>
                    <a:pt x="0" y="212"/>
                  </a:lnTo>
                  <a:lnTo>
                    <a:pt x="0" y="230"/>
                  </a:lnTo>
                  <a:lnTo>
                    <a:pt x="0" y="249"/>
                  </a:lnTo>
                  <a:lnTo>
                    <a:pt x="0" y="268"/>
                  </a:lnTo>
                  <a:lnTo>
                    <a:pt x="0" y="286"/>
                  </a:lnTo>
                  <a:lnTo>
                    <a:pt x="6" y="305"/>
                  </a:lnTo>
                  <a:lnTo>
                    <a:pt x="18" y="324"/>
                  </a:lnTo>
                  <a:lnTo>
                    <a:pt x="36" y="330"/>
                  </a:lnTo>
                  <a:lnTo>
                    <a:pt x="54" y="330"/>
                  </a:lnTo>
                  <a:lnTo>
                    <a:pt x="72" y="330"/>
                  </a:lnTo>
                  <a:lnTo>
                    <a:pt x="90" y="330"/>
                  </a:lnTo>
                  <a:lnTo>
                    <a:pt x="108" y="330"/>
                  </a:lnTo>
                  <a:lnTo>
                    <a:pt x="126" y="324"/>
                  </a:lnTo>
                  <a:lnTo>
                    <a:pt x="144" y="311"/>
                  </a:lnTo>
                  <a:lnTo>
                    <a:pt x="156" y="293"/>
                  </a:lnTo>
                  <a:lnTo>
                    <a:pt x="162" y="274"/>
                  </a:lnTo>
                  <a:lnTo>
                    <a:pt x="168" y="255"/>
                  </a:lnTo>
                  <a:lnTo>
                    <a:pt x="168" y="237"/>
                  </a:lnTo>
                  <a:lnTo>
                    <a:pt x="168" y="218"/>
                  </a:lnTo>
                  <a:lnTo>
                    <a:pt x="168" y="199"/>
                  </a:lnTo>
                  <a:lnTo>
                    <a:pt x="168" y="181"/>
                  </a:lnTo>
                  <a:lnTo>
                    <a:pt x="168" y="162"/>
                  </a:lnTo>
                  <a:lnTo>
                    <a:pt x="168" y="143"/>
                  </a:lnTo>
                  <a:lnTo>
                    <a:pt x="168" y="125"/>
                  </a:lnTo>
                  <a:lnTo>
                    <a:pt x="168" y="106"/>
                  </a:lnTo>
                  <a:lnTo>
                    <a:pt x="162" y="81"/>
                  </a:lnTo>
                  <a:lnTo>
                    <a:pt x="162" y="62"/>
                  </a:lnTo>
                  <a:lnTo>
                    <a:pt x="156" y="44"/>
                  </a:lnTo>
                  <a:lnTo>
                    <a:pt x="138" y="37"/>
                  </a:lnTo>
                  <a:lnTo>
                    <a:pt x="120" y="25"/>
                  </a:lnTo>
                  <a:lnTo>
                    <a:pt x="108" y="6"/>
                  </a:lnTo>
                  <a:lnTo>
                    <a:pt x="90" y="0"/>
                  </a:lnTo>
                  <a:lnTo>
                    <a:pt x="78" y="0"/>
                  </a:lnTo>
                </a:path>
              </a:pathLst>
            </a:custGeom>
            <a:noFill/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19" name="Freeform 15"/>
            <p:cNvSpPr>
              <a:spLocks/>
            </p:cNvSpPr>
            <p:nvPr/>
          </p:nvSpPr>
          <p:spPr bwMode="auto">
            <a:xfrm>
              <a:off x="4184" y="1866"/>
              <a:ext cx="364" cy="357"/>
            </a:xfrm>
            <a:custGeom>
              <a:avLst/>
              <a:gdLst/>
              <a:ahLst/>
              <a:cxnLst>
                <a:cxn ang="0">
                  <a:pos x="145" y="63"/>
                </a:cxn>
                <a:cxn ang="0">
                  <a:pos x="113" y="80"/>
                </a:cxn>
                <a:cxn ang="0">
                  <a:pos x="80" y="103"/>
                </a:cxn>
                <a:cxn ang="0">
                  <a:pos x="52" y="132"/>
                </a:cxn>
                <a:cxn ang="0">
                  <a:pos x="28" y="170"/>
                </a:cxn>
                <a:cxn ang="0">
                  <a:pos x="12" y="207"/>
                </a:cxn>
                <a:cxn ang="0">
                  <a:pos x="0" y="244"/>
                </a:cxn>
                <a:cxn ang="0">
                  <a:pos x="0" y="281"/>
                </a:cxn>
                <a:cxn ang="0">
                  <a:pos x="12" y="319"/>
                </a:cxn>
                <a:cxn ang="0">
                  <a:pos x="24" y="360"/>
                </a:cxn>
                <a:cxn ang="0">
                  <a:pos x="40" y="397"/>
                </a:cxn>
                <a:cxn ang="0">
                  <a:pos x="72" y="422"/>
                </a:cxn>
                <a:cxn ang="0">
                  <a:pos x="108" y="443"/>
                </a:cxn>
                <a:cxn ang="0">
                  <a:pos x="144" y="463"/>
                </a:cxn>
                <a:cxn ang="0">
                  <a:pos x="180" y="480"/>
                </a:cxn>
                <a:cxn ang="0">
                  <a:pos x="216" y="497"/>
                </a:cxn>
                <a:cxn ang="0">
                  <a:pos x="252" y="513"/>
                </a:cxn>
                <a:cxn ang="0">
                  <a:pos x="288" y="517"/>
                </a:cxn>
                <a:cxn ang="0">
                  <a:pos x="324" y="525"/>
                </a:cxn>
                <a:cxn ang="0">
                  <a:pos x="360" y="538"/>
                </a:cxn>
                <a:cxn ang="0">
                  <a:pos x="396" y="542"/>
                </a:cxn>
                <a:cxn ang="0">
                  <a:pos x="436" y="550"/>
                </a:cxn>
                <a:cxn ang="0">
                  <a:pos x="472" y="563"/>
                </a:cxn>
                <a:cxn ang="0">
                  <a:pos x="512" y="571"/>
                </a:cxn>
                <a:cxn ang="0">
                  <a:pos x="552" y="579"/>
                </a:cxn>
                <a:cxn ang="0">
                  <a:pos x="592" y="583"/>
                </a:cxn>
                <a:cxn ang="0">
                  <a:pos x="628" y="588"/>
                </a:cxn>
                <a:cxn ang="0">
                  <a:pos x="664" y="596"/>
                </a:cxn>
                <a:cxn ang="0">
                  <a:pos x="700" y="612"/>
                </a:cxn>
                <a:cxn ang="0">
                  <a:pos x="740" y="637"/>
                </a:cxn>
                <a:cxn ang="0">
                  <a:pos x="768" y="670"/>
                </a:cxn>
                <a:cxn ang="0">
                  <a:pos x="796" y="695"/>
                </a:cxn>
                <a:cxn ang="0">
                  <a:pos x="820" y="722"/>
                </a:cxn>
                <a:cxn ang="0">
                  <a:pos x="832" y="372"/>
                </a:cxn>
                <a:cxn ang="0">
                  <a:pos x="836" y="178"/>
                </a:cxn>
                <a:cxn ang="0">
                  <a:pos x="741" y="132"/>
                </a:cxn>
                <a:cxn ang="0">
                  <a:pos x="606" y="150"/>
                </a:cxn>
                <a:cxn ang="0">
                  <a:pos x="504" y="132"/>
                </a:cxn>
                <a:cxn ang="0">
                  <a:pos x="400" y="112"/>
                </a:cxn>
                <a:cxn ang="0">
                  <a:pos x="296" y="66"/>
                </a:cxn>
                <a:cxn ang="0">
                  <a:pos x="268" y="0"/>
                </a:cxn>
                <a:cxn ang="0">
                  <a:pos x="220" y="26"/>
                </a:cxn>
              </a:cxnLst>
              <a:rect l="0" t="0" r="r" b="b"/>
              <a:pathLst>
                <a:path w="839" h="723">
                  <a:moveTo>
                    <a:pt x="172" y="49"/>
                  </a:moveTo>
                  <a:lnTo>
                    <a:pt x="155" y="58"/>
                  </a:lnTo>
                  <a:lnTo>
                    <a:pt x="145" y="63"/>
                  </a:lnTo>
                  <a:lnTo>
                    <a:pt x="134" y="73"/>
                  </a:lnTo>
                  <a:lnTo>
                    <a:pt x="124" y="76"/>
                  </a:lnTo>
                  <a:lnTo>
                    <a:pt x="113" y="80"/>
                  </a:lnTo>
                  <a:lnTo>
                    <a:pt x="104" y="87"/>
                  </a:lnTo>
                  <a:lnTo>
                    <a:pt x="92" y="95"/>
                  </a:lnTo>
                  <a:lnTo>
                    <a:pt x="80" y="103"/>
                  </a:lnTo>
                  <a:lnTo>
                    <a:pt x="72" y="116"/>
                  </a:lnTo>
                  <a:lnTo>
                    <a:pt x="60" y="120"/>
                  </a:lnTo>
                  <a:lnTo>
                    <a:pt x="52" y="132"/>
                  </a:lnTo>
                  <a:lnTo>
                    <a:pt x="44" y="149"/>
                  </a:lnTo>
                  <a:lnTo>
                    <a:pt x="32" y="157"/>
                  </a:lnTo>
                  <a:lnTo>
                    <a:pt x="28" y="170"/>
                  </a:lnTo>
                  <a:lnTo>
                    <a:pt x="20" y="182"/>
                  </a:lnTo>
                  <a:lnTo>
                    <a:pt x="12" y="194"/>
                  </a:lnTo>
                  <a:lnTo>
                    <a:pt x="12" y="207"/>
                  </a:lnTo>
                  <a:lnTo>
                    <a:pt x="4" y="219"/>
                  </a:lnTo>
                  <a:lnTo>
                    <a:pt x="0" y="232"/>
                  </a:lnTo>
                  <a:lnTo>
                    <a:pt x="0" y="244"/>
                  </a:lnTo>
                  <a:lnTo>
                    <a:pt x="0" y="257"/>
                  </a:lnTo>
                  <a:lnTo>
                    <a:pt x="0" y="269"/>
                  </a:lnTo>
                  <a:lnTo>
                    <a:pt x="0" y="281"/>
                  </a:lnTo>
                  <a:lnTo>
                    <a:pt x="4" y="294"/>
                  </a:lnTo>
                  <a:lnTo>
                    <a:pt x="8" y="306"/>
                  </a:lnTo>
                  <a:lnTo>
                    <a:pt x="12" y="319"/>
                  </a:lnTo>
                  <a:lnTo>
                    <a:pt x="16" y="331"/>
                  </a:lnTo>
                  <a:lnTo>
                    <a:pt x="16" y="343"/>
                  </a:lnTo>
                  <a:lnTo>
                    <a:pt x="24" y="360"/>
                  </a:lnTo>
                  <a:lnTo>
                    <a:pt x="24" y="372"/>
                  </a:lnTo>
                  <a:lnTo>
                    <a:pt x="32" y="385"/>
                  </a:lnTo>
                  <a:lnTo>
                    <a:pt x="40" y="397"/>
                  </a:lnTo>
                  <a:lnTo>
                    <a:pt x="48" y="410"/>
                  </a:lnTo>
                  <a:lnTo>
                    <a:pt x="60" y="418"/>
                  </a:lnTo>
                  <a:lnTo>
                    <a:pt x="72" y="422"/>
                  </a:lnTo>
                  <a:lnTo>
                    <a:pt x="84" y="426"/>
                  </a:lnTo>
                  <a:lnTo>
                    <a:pt x="96" y="434"/>
                  </a:lnTo>
                  <a:lnTo>
                    <a:pt x="108" y="443"/>
                  </a:lnTo>
                  <a:lnTo>
                    <a:pt x="120" y="451"/>
                  </a:lnTo>
                  <a:lnTo>
                    <a:pt x="132" y="459"/>
                  </a:lnTo>
                  <a:lnTo>
                    <a:pt x="144" y="463"/>
                  </a:lnTo>
                  <a:lnTo>
                    <a:pt x="156" y="468"/>
                  </a:lnTo>
                  <a:lnTo>
                    <a:pt x="168" y="472"/>
                  </a:lnTo>
                  <a:lnTo>
                    <a:pt x="180" y="480"/>
                  </a:lnTo>
                  <a:lnTo>
                    <a:pt x="192" y="484"/>
                  </a:lnTo>
                  <a:lnTo>
                    <a:pt x="204" y="488"/>
                  </a:lnTo>
                  <a:lnTo>
                    <a:pt x="216" y="497"/>
                  </a:lnTo>
                  <a:lnTo>
                    <a:pt x="228" y="501"/>
                  </a:lnTo>
                  <a:lnTo>
                    <a:pt x="240" y="509"/>
                  </a:lnTo>
                  <a:lnTo>
                    <a:pt x="252" y="513"/>
                  </a:lnTo>
                  <a:lnTo>
                    <a:pt x="264" y="517"/>
                  </a:lnTo>
                  <a:lnTo>
                    <a:pt x="276" y="517"/>
                  </a:lnTo>
                  <a:lnTo>
                    <a:pt x="288" y="517"/>
                  </a:lnTo>
                  <a:lnTo>
                    <a:pt x="300" y="517"/>
                  </a:lnTo>
                  <a:lnTo>
                    <a:pt x="312" y="521"/>
                  </a:lnTo>
                  <a:lnTo>
                    <a:pt x="324" y="525"/>
                  </a:lnTo>
                  <a:lnTo>
                    <a:pt x="336" y="530"/>
                  </a:lnTo>
                  <a:lnTo>
                    <a:pt x="348" y="534"/>
                  </a:lnTo>
                  <a:lnTo>
                    <a:pt x="360" y="538"/>
                  </a:lnTo>
                  <a:lnTo>
                    <a:pt x="372" y="538"/>
                  </a:lnTo>
                  <a:lnTo>
                    <a:pt x="384" y="542"/>
                  </a:lnTo>
                  <a:lnTo>
                    <a:pt x="396" y="542"/>
                  </a:lnTo>
                  <a:lnTo>
                    <a:pt x="408" y="550"/>
                  </a:lnTo>
                  <a:lnTo>
                    <a:pt x="424" y="550"/>
                  </a:lnTo>
                  <a:lnTo>
                    <a:pt x="436" y="550"/>
                  </a:lnTo>
                  <a:lnTo>
                    <a:pt x="448" y="554"/>
                  </a:lnTo>
                  <a:lnTo>
                    <a:pt x="460" y="559"/>
                  </a:lnTo>
                  <a:lnTo>
                    <a:pt x="472" y="563"/>
                  </a:lnTo>
                  <a:lnTo>
                    <a:pt x="484" y="571"/>
                  </a:lnTo>
                  <a:lnTo>
                    <a:pt x="500" y="571"/>
                  </a:lnTo>
                  <a:lnTo>
                    <a:pt x="512" y="571"/>
                  </a:lnTo>
                  <a:lnTo>
                    <a:pt x="524" y="575"/>
                  </a:lnTo>
                  <a:lnTo>
                    <a:pt x="540" y="575"/>
                  </a:lnTo>
                  <a:lnTo>
                    <a:pt x="552" y="579"/>
                  </a:lnTo>
                  <a:lnTo>
                    <a:pt x="564" y="579"/>
                  </a:lnTo>
                  <a:lnTo>
                    <a:pt x="576" y="579"/>
                  </a:lnTo>
                  <a:lnTo>
                    <a:pt x="592" y="583"/>
                  </a:lnTo>
                  <a:lnTo>
                    <a:pt x="604" y="583"/>
                  </a:lnTo>
                  <a:lnTo>
                    <a:pt x="616" y="588"/>
                  </a:lnTo>
                  <a:lnTo>
                    <a:pt x="628" y="588"/>
                  </a:lnTo>
                  <a:lnTo>
                    <a:pt x="640" y="588"/>
                  </a:lnTo>
                  <a:lnTo>
                    <a:pt x="652" y="592"/>
                  </a:lnTo>
                  <a:lnTo>
                    <a:pt x="664" y="596"/>
                  </a:lnTo>
                  <a:lnTo>
                    <a:pt x="676" y="600"/>
                  </a:lnTo>
                  <a:lnTo>
                    <a:pt x="688" y="604"/>
                  </a:lnTo>
                  <a:lnTo>
                    <a:pt x="700" y="612"/>
                  </a:lnTo>
                  <a:lnTo>
                    <a:pt x="712" y="621"/>
                  </a:lnTo>
                  <a:lnTo>
                    <a:pt x="728" y="629"/>
                  </a:lnTo>
                  <a:lnTo>
                    <a:pt x="740" y="637"/>
                  </a:lnTo>
                  <a:lnTo>
                    <a:pt x="748" y="650"/>
                  </a:lnTo>
                  <a:lnTo>
                    <a:pt x="760" y="658"/>
                  </a:lnTo>
                  <a:lnTo>
                    <a:pt x="768" y="670"/>
                  </a:lnTo>
                  <a:lnTo>
                    <a:pt x="780" y="674"/>
                  </a:lnTo>
                  <a:lnTo>
                    <a:pt x="784" y="687"/>
                  </a:lnTo>
                  <a:lnTo>
                    <a:pt x="796" y="695"/>
                  </a:lnTo>
                  <a:lnTo>
                    <a:pt x="804" y="708"/>
                  </a:lnTo>
                  <a:lnTo>
                    <a:pt x="812" y="720"/>
                  </a:lnTo>
                  <a:lnTo>
                    <a:pt x="820" y="722"/>
                  </a:lnTo>
                  <a:lnTo>
                    <a:pt x="838" y="600"/>
                  </a:lnTo>
                  <a:lnTo>
                    <a:pt x="834" y="470"/>
                  </a:lnTo>
                  <a:lnTo>
                    <a:pt x="832" y="372"/>
                  </a:lnTo>
                  <a:lnTo>
                    <a:pt x="828" y="298"/>
                  </a:lnTo>
                  <a:lnTo>
                    <a:pt x="836" y="232"/>
                  </a:lnTo>
                  <a:lnTo>
                    <a:pt x="836" y="178"/>
                  </a:lnTo>
                  <a:lnTo>
                    <a:pt x="837" y="125"/>
                  </a:lnTo>
                  <a:lnTo>
                    <a:pt x="792" y="124"/>
                  </a:lnTo>
                  <a:lnTo>
                    <a:pt x="741" y="132"/>
                  </a:lnTo>
                  <a:lnTo>
                    <a:pt x="668" y="137"/>
                  </a:lnTo>
                  <a:lnTo>
                    <a:pt x="630" y="145"/>
                  </a:lnTo>
                  <a:lnTo>
                    <a:pt x="606" y="150"/>
                  </a:lnTo>
                  <a:lnTo>
                    <a:pt x="589" y="153"/>
                  </a:lnTo>
                  <a:lnTo>
                    <a:pt x="544" y="145"/>
                  </a:lnTo>
                  <a:lnTo>
                    <a:pt x="504" y="132"/>
                  </a:lnTo>
                  <a:lnTo>
                    <a:pt x="472" y="136"/>
                  </a:lnTo>
                  <a:lnTo>
                    <a:pt x="440" y="124"/>
                  </a:lnTo>
                  <a:lnTo>
                    <a:pt x="400" y="112"/>
                  </a:lnTo>
                  <a:lnTo>
                    <a:pt x="360" y="103"/>
                  </a:lnTo>
                  <a:lnTo>
                    <a:pt x="317" y="80"/>
                  </a:lnTo>
                  <a:lnTo>
                    <a:pt x="296" y="66"/>
                  </a:lnTo>
                  <a:lnTo>
                    <a:pt x="280" y="33"/>
                  </a:lnTo>
                  <a:lnTo>
                    <a:pt x="276" y="12"/>
                  </a:lnTo>
                  <a:lnTo>
                    <a:pt x="268" y="0"/>
                  </a:lnTo>
                  <a:lnTo>
                    <a:pt x="248" y="8"/>
                  </a:lnTo>
                  <a:lnTo>
                    <a:pt x="235" y="17"/>
                  </a:lnTo>
                  <a:lnTo>
                    <a:pt x="220" y="26"/>
                  </a:lnTo>
                  <a:lnTo>
                    <a:pt x="208" y="30"/>
                  </a:lnTo>
                  <a:lnTo>
                    <a:pt x="172" y="49"/>
                  </a:lnTo>
                </a:path>
              </a:pathLst>
            </a:custGeom>
            <a:solidFill>
              <a:srgbClr val="FFCCCC"/>
            </a:soli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20" name="Freeform 16"/>
            <p:cNvSpPr>
              <a:spLocks/>
            </p:cNvSpPr>
            <p:nvPr/>
          </p:nvSpPr>
          <p:spPr bwMode="auto">
            <a:xfrm>
              <a:off x="4375" y="1591"/>
              <a:ext cx="193" cy="194"/>
            </a:xfrm>
            <a:custGeom>
              <a:avLst/>
              <a:gdLst/>
              <a:ahLst/>
              <a:cxnLst>
                <a:cxn ang="0">
                  <a:pos x="364" y="4"/>
                </a:cxn>
                <a:cxn ang="0">
                  <a:pos x="360" y="17"/>
                </a:cxn>
                <a:cxn ang="0">
                  <a:pos x="360" y="29"/>
                </a:cxn>
                <a:cxn ang="0">
                  <a:pos x="360" y="41"/>
                </a:cxn>
                <a:cxn ang="0">
                  <a:pos x="362" y="54"/>
                </a:cxn>
                <a:cxn ang="0">
                  <a:pos x="364" y="66"/>
                </a:cxn>
                <a:cxn ang="0">
                  <a:pos x="366" y="79"/>
                </a:cxn>
                <a:cxn ang="0">
                  <a:pos x="366" y="91"/>
                </a:cxn>
                <a:cxn ang="0">
                  <a:pos x="366" y="104"/>
                </a:cxn>
                <a:cxn ang="0">
                  <a:pos x="364" y="116"/>
                </a:cxn>
                <a:cxn ang="0">
                  <a:pos x="360" y="129"/>
                </a:cxn>
                <a:cxn ang="0">
                  <a:pos x="354" y="141"/>
                </a:cxn>
                <a:cxn ang="0">
                  <a:pos x="350" y="153"/>
                </a:cxn>
                <a:cxn ang="0">
                  <a:pos x="344" y="166"/>
                </a:cxn>
                <a:cxn ang="0">
                  <a:pos x="336" y="178"/>
                </a:cxn>
                <a:cxn ang="0">
                  <a:pos x="328" y="191"/>
                </a:cxn>
                <a:cxn ang="0">
                  <a:pos x="318" y="199"/>
                </a:cxn>
                <a:cxn ang="0">
                  <a:pos x="306" y="207"/>
                </a:cxn>
                <a:cxn ang="0">
                  <a:pos x="294" y="216"/>
                </a:cxn>
                <a:cxn ang="0">
                  <a:pos x="282" y="224"/>
                </a:cxn>
                <a:cxn ang="0">
                  <a:pos x="270" y="230"/>
                </a:cxn>
                <a:cxn ang="0">
                  <a:pos x="258" y="234"/>
                </a:cxn>
                <a:cxn ang="0">
                  <a:pos x="246" y="241"/>
                </a:cxn>
                <a:cxn ang="0">
                  <a:pos x="234" y="247"/>
                </a:cxn>
                <a:cxn ang="0">
                  <a:pos x="222" y="251"/>
                </a:cxn>
                <a:cxn ang="0">
                  <a:pos x="210" y="255"/>
                </a:cxn>
                <a:cxn ang="0">
                  <a:pos x="198" y="259"/>
                </a:cxn>
                <a:cxn ang="0">
                  <a:pos x="186" y="268"/>
                </a:cxn>
                <a:cxn ang="0">
                  <a:pos x="174" y="270"/>
                </a:cxn>
                <a:cxn ang="0">
                  <a:pos x="162" y="272"/>
                </a:cxn>
                <a:cxn ang="0">
                  <a:pos x="150" y="276"/>
                </a:cxn>
                <a:cxn ang="0">
                  <a:pos x="138" y="278"/>
                </a:cxn>
                <a:cxn ang="0">
                  <a:pos x="126" y="278"/>
                </a:cxn>
                <a:cxn ang="0">
                  <a:pos x="114" y="278"/>
                </a:cxn>
                <a:cxn ang="0">
                  <a:pos x="102" y="280"/>
                </a:cxn>
                <a:cxn ang="0">
                  <a:pos x="90" y="280"/>
                </a:cxn>
                <a:cxn ang="0">
                  <a:pos x="78" y="280"/>
                </a:cxn>
                <a:cxn ang="0">
                  <a:pos x="66" y="280"/>
                </a:cxn>
                <a:cxn ang="0">
                  <a:pos x="54" y="282"/>
                </a:cxn>
                <a:cxn ang="0">
                  <a:pos x="42" y="282"/>
                </a:cxn>
                <a:cxn ang="0">
                  <a:pos x="30" y="284"/>
                </a:cxn>
                <a:cxn ang="0">
                  <a:pos x="18" y="284"/>
                </a:cxn>
                <a:cxn ang="0">
                  <a:pos x="6" y="288"/>
                </a:cxn>
                <a:cxn ang="0">
                  <a:pos x="6" y="288"/>
                </a:cxn>
                <a:cxn ang="0">
                  <a:pos x="0" y="319"/>
                </a:cxn>
                <a:cxn ang="0">
                  <a:pos x="56" y="309"/>
                </a:cxn>
                <a:cxn ang="0">
                  <a:pos x="158" y="309"/>
                </a:cxn>
                <a:cxn ang="0">
                  <a:pos x="282" y="313"/>
                </a:cxn>
                <a:cxn ang="0">
                  <a:pos x="378" y="371"/>
                </a:cxn>
                <a:cxn ang="0">
                  <a:pos x="430" y="380"/>
                </a:cxn>
                <a:cxn ang="0">
                  <a:pos x="440" y="249"/>
                </a:cxn>
                <a:cxn ang="0">
                  <a:pos x="444" y="147"/>
                </a:cxn>
                <a:cxn ang="0">
                  <a:pos x="412" y="77"/>
                </a:cxn>
                <a:cxn ang="0">
                  <a:pos x="378" y="19"/>
                </a:cxn>
              </a:cxnLst>
              <a:rect l="0" t="0" r="r" b="b"/>
              <a:pathLst>
                <a:path w="445" h="393">
                  <a:moveTo>
                    <a:pt x="370" y="0"/>
                  </a:moveTo>
                  <a:lnTo>
                    <a:pt x="364" y="4"/>
                  </a:lnTo>
                  <a:lnTo>
                    <a:pt x="362" y="10"/>
                  </a:lnTo>
                  <a:lnTo>
                    <a:pt x="360" y="17"/>
                  </a:lnTo>
                  <a:lnTo>
                    <a:pt x="360" y="23"/>
                  </a:lnTo>
                  <a:lnTo>
                    <a:pt x="360" y="29"/>
                  </a:lnTo>
                  <a:lnTo>
                    <a:pt x="360" y="35"/>
                  </a:lnTo>
                  <a:lnTo>
                    <a:pt x="360" y="41"/>
                  </a:lnTo>
                  <a:lnTo>
                    <a:pt x="360" y="48"/>
                  </a:lnTo>
                  <a:lnTo>
                    <a:pt x="362" y="54"/>
                  </a:lnTo>
                  <a:lnTo>
                    <a:pt x="362" y="60"/>
                  </a:lnTo>
                  <a:lnTo>
                    <a:pt x="364" y="66"/>
                  </a:lnTo>
                  <a:lnTo>
                    <a:pt x="366" y="73"/>
                  </a:lnTo>
                  <a:lnTo>
                    <a:pt x="366" y="79"/>
                  </a:lnTo>
                  <a:lnTo>
                    <a:pt x="366" y="85"/>
                  </a:lnTo>
                  <a:lnTo>
                    <a:pt x="366" y="91"/>
                  </a:lnTo>
                  <a:lnTo>
                    <a:pt x="366" y="97"/>
                  </a:lnTo>
                  <a:lnTo>
                    <a:pt x="366" y="104"/>
                  </a:lnTo>
                  <a:lnTo>
                    <a:pt x="366" y="110"/>
                  </a:lnTo>
                  <a:lnTo>
                    <a:pt x="364" y="116"/>
                  </a:lnTo>
                  <a:lnTo>
                    <a:pt x="360" y="122"/>
                  </a:lnTo>
                  <a:lnTo>
                    <a:pt x="360" y="129"/>
                  </a:lnTo>
                  <a:lnTo>
                    <a:pt x="356" y="135"/>
                  </a:lnTo>
                  <a:lnTo>
                    <a:pt x="354" y="141"/>
                  </a:lnTo>
                  <a:lnTo>
                    <a:pt x="352" y="147"/>
                  </a:lnTo>
                  <a:lnTo>
                    <a:pt x="350" y="153"/>
                  </a:lnTo>
                  <a:lnTo>
                    <a:pt x="348" y="160"/>
                  </a:lnTo>
                  <a:lnTo>
                    <a:pt x="344" y="166"/>
                  </a:lnTo>
                  <a:lnTo>
                    <a:pt x="342" y="172"/>
                  </a:lnTo>
                  <a:lnTo>
                    <a:pt x="336" y="178"/>
                  </a:lnTo>
                  <a:lnTo>
                    <a:pt x="334" y="185"/>
                  </a:lnTo>
                  <a:lnTo>
                    <a:pt x="328" y="191"/>
                  </a:lnTo>
                  <a:lnTo>
                    <a:pt x="324" y="197"/>
                  </a:lnTo>
                  <a:lnTo>
                    <a:pt x="318" y="199"/>
                  </a:lnTo>
                  <a:lnTo>
                    <a:pt x="312" y="203"/>
                  </a:lnTo>
                  <a:lnTo>
                    <a:pt x="306" y="207"/>
                  </a:lnTo>
                  <a:lnTo>
                    <a:pt x="300" y="212"/>
                  </a:lnTo>
                  <a:lnTo>
                    <a:pt x="294" y="216"/>
                  </a:lnTo>
                  <a:lnTo>
                    <a:pt x="288" y="220"/>
                  </a:lnTo>
                  <a:lnTo>
                    <a:pt x="282" y="224"/>
                  </a:lnTo>
                  <a:lnTo>
                    <a:pt x="276" y="226"/>
                  </a:lnTo>
                  <a:lnTo>
                    <a:pt x="270" y="230"/>
                  </a:lnTo>
                  <a:lnTo>
                    <a:pt x="264" y="232"/>
                  </a:lnTo>
                  <a:lnTo>
                    <a:pt x="258" y="234"/>
                  </a:lnTo>
                  <a:lnTo>
                    <a:pt x="252" y="236"/>
                  </a:lnTo>
                  <a:lnTo>
                    <a:pt x="246" y="241"/>
                  </a:lnTo>
                  <a:lnTo>
                    <a:pt x="240" y="245"/>
                  </a:lnTo>
                  <a:lnTo>
                    <a:pt x="234" y="247"/>
                  </a:lnTo>
                  <a:lnTo>
                    <a:pt x="228" y="249"/>
                  </a:lnTo>
                  <a:lnTo>
                    <a:pt x="222" y="251"/>
                  </a:lnTo>
                  <a:lnTo>
                    <a:pt x="216" y="253"/>
                  </a:lnTo>
                  <a:lnTo>
                    <a:pt x="210" y="255"/>
                  </a:lnTo>
                  <a:lnTo>
                    <a:pt x="204" y="257"/>
                  </a:lnTo>
                  <a:lnTo>
                    <a:pt x="198" y="259"/>
                  </a:lnTo>
                  <a:lnTo>
                    <a:pt x="192" y="263"/>
                  </a:lnTo>
                  <a:lnTo>
                    <a:pt x="186" y="268"/>
                  </a:lnTo>
                  <a:lnTo>
                    <a:pt x="180" y="268"/>
                  </a:lnTo>
                  <a:lnTo>
                    <a:pt x="174" y="270"/>
                  </a:lnTo>
                  <a:lnTo>
                    <a:pt x="168" y="272"/>
                  </a:lnTo>
                  <a:lnTo>
                    <a:pt x="162" y="272"/>
                  </a:lnTo>
                  <a:lnTo>
                    <a:pt x="156" y="274"/>
                  </a:lnTo>
                  <a:lnTo>
                    <a:pt x="150" y="276"/>
                  </a:lnTo>
                  <a:lnTo>
                    <a:pt x="144" y="276"/>
                  </a:lnTo>
                  <a:lnTo>
                    <a:pt x="138" y="278"/>
                  </a:lnTo>
                  <a:lnTo>
                    <a:pt x="132" y="278"/>
                  </a:lnTo>
                  <a:lnTo>
                    <a:pt x="126" y="278"/>
                  </a:lnTo>
                  <a:lnTo>
                    <a:pt x="120" y="278"/>
                  </a:lnTo>
                  <a:lnTo>
                    <a:pt x="114" y="278"/>
                  </a:lnTo>
                  <a:lnTo>
                    <a:pt x="108" y="280"/>
                  </a:lnTo>
                  <a:lnTo>
                    <a:pt x="102" y="280"/>
                  </a:lnTo>
                  <a:lnTo>
                    <a:pt x="96" y="280"/>
                  </a:lnTo>
                  <a:lnTo>
                    <a:pt x="90" y="280"/>
                  </a:lnTo>
                  <a:lnTo>
                    <a:pt x="84" y="280"/>
                  </a:lnTo>
                  <a:lnTo>
                    <a:pt x="78" y="280"/>
                  </a:lnTo>
                  <a:lnTo>
                    <a:pt x="72" y="280"/>
                  </a:lnTo>
                  <a:lnTo>
                    <a:pt x="66" y="280"/>
                  </a:lnTo>
                  <a:lnTo>
                    <a:pt x="60" y="282"/>
                  </a:lnTo>
                  <a:lnTo>
                    <a:pt x="54" y="282"/>
                  </a:lnTo>
                  <a:lnTo>
                    <a:pt x="48" y="282"/>
                  </a:lnTo>
                  <a:lnTo>
                    <a:pt x="42" y="282"/>
                  </a:lnTo>
                  <a:lnTo>
                    <a:pt x="36" y="284"/>
                  </a:lnTo>
                  <a:lnTo>
                    <a:pt x="30" y="284"/>
                  </a:lnTo>
                  <a:lnTo>
                    <a:pt x="24" y="284"/>
                  </a:lnTo>
                  <a:lnTo>
                    <a:pt x="18" y="284"/>
                  </a:lnTo>
                  <a:lnTo>
                    <a:pt x="12" y="288"/>
                  </a:lnTo>
                  <a:lnTo>
                    <a:pt x="6" y="288"/>
                  </a:lnTo>
                  <a:lnTo>
                    <a:pt x="0" y="288"/>
                  </a:lnTo>
                  <a:lnTo>
                    <a:pt x="6" y="288"/>
                  </a:lnTo>
                  <a:lnTo>
                    <a:pt x="12" y="288"/>
                  </a:lnTo>
                  <a:lnTo>
                    <a:pt x="0" y="319"/>
                  </a:lnTo>
                  <a:lnTo>
                    <a:pt x="26" y="311"/>
                  </a:lnTo>
                  <a:lnTo>
                    <a:pt x="56" y="309"/>
                  </a:lnTo>
                  <a:lnTo>
                    <a:pt x="92" y="309"/>
                  </a:lnTo>
                  <a:lnTo>
                    <a:pt x="158" y="309"/>
                  </a:lnTo>
                  <a:lnTo>
                    <a:pt x="244" y="303"/>
                  </a:lnTo>
                  <a:lnTo>
                    <a:pt x="282" y="313"/>
                  </a:lnTo>
                  <a:lnTo>
                    <a:pt x="332" y="346"/>
                  </a:lnTo>
                  <a:lnTo>
                    <a:pt x="378" y="371"/>
                  </a:lnTo>
                  <a:lnTo>
                    <a:pt x="424" y="392"/>
                  </a:lnTo>
                  <a:lnTo>
                    <a:pt x="430" y="380"/>
                  </a:lnTo>
                  <a:lnTo>
                    <a:pt x="436" y="299"/>
                  </a:lnTo>
                  <a:lnTo>
                    <a:pt x="440" y="249"/>
                  </a:lnTo>
                  <a:lnTo>
                    <a:pt x="444" y="189"/>
                  </a:lnTo>
                  <a:lnTo>
                    <a:pt x="444" y="147"/>
                  </a:lnTo>
                  <a:lnTo>
                    <a:pt x="432" y="110"/>
                  </a:lnTo>
                  <a:lnTo>
                    <a:pt x="412" y="77"/>
                  </a:lnTo>
                  <a:lnTo>
                    <a:pt x="396" y="46"/>
                  </a:lnTo>
                  <a:lnTo>
                    <a:pt x="378" y="19"/>
                  </a:lnTo>
                  <a:lnTo>
                    <a:pt x="370" y="0"/>
                  </a:lnTo>
                </a:path>
              </a:pathLst>
            </a:custGeom>
            <a:solidFill>
              <a:srgbClr val="FFCCCC"/>
            </a:soli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411" name="Rectangle 17"/>
            <p:cNvSpPr>
              <a:spLocks noChangeArrowheads="1"/>
            </p:cNvSpPr>
            <p:nvPr/>
          </p:nvSpPr>
          <p:spPr bwMode="auto">
            <a:xfrm>
              <a:off x="4385" y="1058"/>
              <a:ext cx="52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 eaLnBrk="0" hangingPunct="0"/>
              <a:r>
                <a:rPr lang="en-US" sz="1000" b="1">
                  <a:solidFill>
                    <a:srgbClr val="000000"/>
                  </a:solidFill>
                </a:rPr>
                <a:t>ECUADOR</a:t>
              </a:r>
            </a:p>
          </p:txBody>
        </p:sp>
        <p:sp>
          <p:nvSpPr>
            <p:cNvPr id="16412" name="Rectangle 18"/>
            <p:cNvSpPr>
              <a:spLocks noChangeArrowheads="1"/>
            </p:cNvSpPr>
            <p:nvPr/>
          </p:nvSpPr>
          <p:spPr bwMode="auto">
            <a:xfrm>
              <a:off x="4444" y="1222"/>
              <a:ext cx="58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 eaLnBrk="0" hangingPunct="0"/>
              <a:r>
                <a:rPr lang="en-US" sz="1000" b="1">
                  <a:solidFill>
                    <a:srgbClr val="000000"/>
                  </a:solidFill>
                </a:rPr>
                <a:t>PESQUERIA</a:t>
              </a:r>
            </a:p>
            <a:p>
              <a:pPr defTabSz="762000" eaLnBrk="0" hangingPunct="0"/>
              <a:r>
                <a:rPr lang="en-US" sz="1000" b="1">
                  <a:solidFill>
                    <a:srgbClr val="000000"/>
                  </a:solidFill>
                </a:rPr>
                <a:t>PERUANA</a:t>
              </a:r>
            </a:p>
          </p:txBody>
        </p:sp>
        <p:sp>
          <p:nvSpPr>
            <p:cNvPr id="16413" name="Rectangle 19"/>
            <p:cNvSpPr>
              <a:spLocks noChangeArrowheads="1"/>
            </p:cNvSpPr>
            <p:nvPr/>
          </p:nvSpPr>
          <p:spPr bwMode="auto">
            <a:xfrm>
              <a:off x="4039" y="1616"/>
              <a:ext cx="11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 eaLnBrk="0" hangingPunct="0"/>
              <a:endParaRPr lang="en-US" sz="1000" b="1">
                <a:solidFill>
                  <a:srgbClr val="000000"/>
                </a:solidFill>
              </a:endParaRPr>
            </a:p>
            <a:p>
              <a:pPr defTabSz="762000" eaLnBrk="0" hangingPunct="0"/>
              <a:endParaRPr lang="en-US" sz="1000" b="1">
                <a:solidFill>
                  <a:srgbClr val="000000"/>
                </a:solidFill>
              </a:endParaRPr>
            </a:p>
          </p:txBody>
        </p:sp>
        <p:sp>
          <p:nvSpPr>
            <p:cNvPr id="16414" name="Rectangle 20"/>
            <p:cNvSpPr>
              <a:spLocks noChangeArrowheads="1"/>
            </p:cNvSpPr>
            <p:nvPr/>
          </p:nvSpPr>
          <p:spPr bwMode="auto">
            <a:xfrm>
              <a:off x="4003" y="1744"/>
              <a:ext cx="116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 eaLnBrk="0" hangingPunct="0"/>
              <a:endParaRPr lang="en-US" sz="1000" b="1">
                <a:solidFill>
                  <a:srgbClr val="000000"/>
                </a:solidFill>
              </a:endParaRPr>
            </a:p>
          </p:txBody>
        </p:sp>
        <p:sp>
          <p:nvSpPr>
            <p:cNvPr id="917525" name="Rectangle 21"/>
            <p:cNvSpPr>
              <a:spLocks noChangeArrowheads="1"/>
            </p:cNvSpPr>
            <p:nvPr/>
          </p:nvSpPr>
          <p:spPr bwMode="auto">
            <a:xfrm>
              <a:off x="3575" y="2301"/>
              <a:ext cx="136" cy="51"/>
            </a:xfrm>
            <a:prstGeom prst="rect">
              <a:avLst/>
            </a:prstGeom>
            <a:solidFill>
              <a:srgbClr val="FFFF6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26" name="Freeform 22"/>
            <p:cNvSpPr>
              <a:spLocks/>
            </p:cNvSpPr>
            <p:nvPr/>
          </p:nvSpPr>
          <p:spPr bwMode="auto">
            <a:xfrm>
              <a:off x="3583" y="2538"/>
              <a:ext cx="125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8" y="0"/>
                </a:cxn>
              </a:cxnLst>
              <a:rect l="0" t="0" r="r" b="b"/>
              <a:pathLst>
                <a:path w="289" h="1">
                  <a:moveTo>
                    <a:pt x="0" y="0"/>
                  </a:moveTo>
                  <a:lnTo>
                    <a:pt x="288" y="0"/>
                  </a:lnTo>
                </a:path>
              </a:pathLst>
            </a:custGeom>
            <a:noFill/>
            <a:ln w="19050" cap="rnd" cmpd="sng">
              <a:solidFill>
                <a:srgbClr val="000000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417" name="Rectangle 23"/>
            <p:cNvSpPr>
              <a:spLocks noChangeArrowheads="1"/>
            </p:cNvSpPr>
            <p:nvPr/>
          </p:nvSpPr>
          <p:spPr bwMode="auto">
            <a:xfrm rot="-5400000">
              <a:off x="3833" y="1139"/>
              <a:ext cx="270" cy="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wrap="none" lIns="92075" tIns="46038" rIns="92075" bIns="46038">
              <a:spAutoFit/>
            </a:bodyPr>
            <a:lstStyle/>
            <a:p>
              <a:pPr algn="ctr" defTabSz="762000" eaLnBrk="0" hangingPunct="0"/>
              <a:r>
                <a:rPr lang="en-US" sz="800" b="1">
                  <a:solidFill>
                    <a:srgbClr val="000000"/>
                  </a:solidFill>
                </a:rPr>
                <a:t>PACIFICO</a:t>
              </a:r>
            </a:p>
            <a:p>
              <a:pPr algn="ctr" defTabSz="762000" eaLnBrk="0" hangingPunct="0"/>
              <a:r>
                <a:rPr lang="en-US" sz="800" b="1">
                  <a:solidFill>
                    <a:srgbClr val="000000"/>
                  </a:solidFill>
                </a:rPr>
                <a:t>SUD ORIENTAL</a:t>
              </a:r>
            </a:p>
          </p:txBody>
        </p:sp>
        <p:sp>
          <p:nvSpPr>
            <p:cNvPr id="16418" name="Rectangle 24"/>
            <p:cNvSpPr>
              <a:spLocks noChangeArrowheads="1"/>
            </p:cNvSpPr>
            <p:nvPr/>
          </p:nvSpPr>
          <p:spPr bwMode="auto">
            <a:xfrm>
              <a:off x="3674" y="2270"/>
              <a:ext cx="814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 eaLnBrk="0" hangingPunct="0"/>
              <a:r>
                <a:rPr lang="es-ES" sz="700" b="1">
                  <a:solidFill>
                    <a:srgbClr val="000000"/>
                  </a:solidFill>
                </a:rPr>
                <a:t>Distribución de la Especie</a:t>
              </a:r>
            </a:p>
          </p:txBody>
        </p:sp>
        <p:sp>
          <p:nvSpPr>
            <p:cNvPr id="16419" name="Rectangle 25"/>
            <p:cNvSpPr>
              <a:spLocks noChangeArrowheads="1"/>
            </p:cNvSpPr>
            <p:nvPr/>
          </p:nvSpPr>
          <p:spPr bwMode="auto">
            <a:xfrm>
              <a:off x="3677" y="2380"/>
              <a:ext cx="938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defTabSz="762000" eaLnBrk="0" hangingPunct="0"/>
              <a:r>
                <a:rPr lang="es-ES" sz="700" b="1">
                  <a:solidFill>
                    <a:srgbClr val="000000"/>
                  </a:solidFill>
                </a:rPr>
                <a:t>Localización de las pesquerías</a:t>
              </a:r>
            </a:p>
          </p:txBody>
        </p:sp>
        <p:sp>
          <p:nvSpPr>
            <p:cNvPr id="917530" name="Oval 26"/>
            <p:cNvSpPr>
              <a:spLocks noChangeArrowheads="1"/>
            </p:cNvSpPr>
            <p:nvPr/>
          </p:nvSpPr>
          <p:spPr bwMode="auto">
            <a:xfrm>
              <a:off x="3944" y="1031"/>
              <a:ext cx="113" cy="106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1" name="Freeform 27"/>
            <p:cNvSpPr>
              <a:spLocks/>
            </p:cNvSpPr>
            <p:nvPr/>
          </p:nvSpPr>
          <p:spPr bwMode="auto">
            <a:xfrm>
              <a:off x="3995" y="1073"/>
              <a:ext cx="20" cy="20"/>
            </a:xfrm>
            <a:custGeom>
              <a:avLst/>
              <a:gdLst/>
              <a:ahLst/>
              <a:cxnLst>
                <a:cxn ang="0">
                  <a:pos x="13" y="6"/>
                </a:cxn>
                <a:cxn ang="0">
                  <a:pos x="0" y="25"/>
                </a:cxn>
                <a:cxn ang="0">
                  <a:pos x="19" y="38"/>
                </a:cxn>
                <a:cxn ang="0">
                  <a:pos x="39" y="38"/>
                </a:cxn>
                <a:cxn ang="0">
                  <a:pos x="45" y="19"/>
                </a:cxn>
                <a:cxn ang="0">
                  <a:pos x="32" y="0"/>
                </a:cxn>
                <a:cxn ang="0">
                  <a:pos x="13" y="0"/>
                </a:cxn>
                <a:cxn ang="0">
                  <a:pos x="13" y="6"/>
                </a:cxn>
              </a:cxnLst>
              <a:rect l="0" t="0" r="r" b="b"/>
              <a:pathLst>
                <a:path w="46" h="39">
                  <a:moveTo>
                    <a:pt x="13" y="6"/>
                  </a:moveTo>
                  <a:lnTo>
                    <a:pt x="0" y="25"/>
                  </a:lnTo>
                  <a:lnTo>
                    <a:pt x="19" y="38"/>
                  </a:lnTo>
                  <a:lnTo>
                    <a:pt x="39" y="38"/>
                  </a:lnTo>
                  <a:lnTo>
                    <a:pt x="45" y="19"/>
                  </a:lnTo>
                  <a:lnTo>
                    <a:pt x="32" y="0"/>
                  </a:lnTo>
                  <a:lnTo>
                    <a:pt x="13" y="0"/>
                  </a:lnTo>
                  <a:lnTo>
                    <a:pt x="13" y="6"/>
                  </a:lnTo>
                </a:path>
              </a:pathLst>
            </a:custGeom>
            <a:solidFill>
              <a:srgbClr val="99CC00"/>
            </a:solidFill>
            <a:ln w="12700" cap="rnd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2" name="Freeform 28"/>
            <p:cNvSpPr>
              <a:spLocks/>
            </p:cNvSpPr>
            <p:nvPr/>
          </p:nvSpPr>
          <p:spPr bwMode="auto">
            <a:xfrm>
              <a:off x="4552" y="935"/>
              <a:ext cx="899" cy="996"/>
            </a:xfrm>
            <a:custGeom>
              <a:avLst/>
              <a:gdLst/>
              <a:ahLst/>
              <a:cxnLst>
                <a:cxn ang="0">
                  <a:pos x="185" y="472"/>
                </a:cxn>
                <a:cxn ang="0">
                  <a:pos x="51" y="534"/>
                </a:cxn>
                <a:cxn ang="0">
                  <a:pos x="0" y="652"/>
                </a:cxn>
                <a:cxn ang="0">
                  <a:pos x="36" y="745"/>
                </a:cxn>
                <a:cxn ang="0">
                  <a:pos x="94" y="789"/>
                </a:cxn>
                <a:cxn ang="0">
                  <a:pos x="189" y="856"/>
                </a:cxn>
                <a:cxn ang="0">
                  <a:pos x="376" y="807"/>
                </a:cxn>
                <a:cxn ang="0">
                  <a:pos x="478" y="856"/>
                </a:cxn>
                <a:cxn ang="0">
                  <a:pos x="584" y="919"/>
                </a:cxn>
                <a:cxn ang="0">
                  <a:pos x="743" y="1019"/>
                </a:cxn>
                <a:cxn ang="0">
                  <a:pos x="847" y="1172"/>
                </a:cxn>
                <a:cxn ang="0">
                  <a:pos x="843" y="1307"/>
                </a:cxn>
                <a:cxn ang="0">
                  <a:pos x="861" y="1449"/>
                </a:cxn>
                <a:cxn ang="0">
                  <a:pos x="972" y="1459"/>
                </a:cxn>
                <a:cxn ang="0">
                  <a:pos x="1030" y="1528"/>
                </a:cxn>
                <a:cxn ang="0">
                  <a:pos x="1058" y="1640"/>
                </a:cxn>
                <a:cxn ang="0">
                  <a:pos x="1003" y="1745"/>
                </a:cxn>
                <a:cxn ang="0">
                  <a:pos x="913" y="1881"/>
                </a:cxn>
                <a:cxn ang="0">
                  <a:pos x="988" y="1932"/>
                </a:cxn>
                <a:cxn ang="0">
                  <a:pos x="1125" y="2002"/>
                </a:cxn>
                <a:cxn ang="0">
                  <a:pos x="1191" y="1899"/>
                </a:cxn>
                <a:cxn ang="0">
                  <a:pos x="1245" y="1848"/>
                </a:cxn>
                <a:cxn ang="0">
                  <a:pos x="1310" y="1654"/>
                </a:cxn>
                <a:cxn ang="0">
                  <a:pos x="1388" y="1604"/>
                </a:cxn>
                <a:cxn ang="0">
                  <a:pos x="1474" y="1567"/>
                </a:cxn>
                <a:cxn ang="0">
                  <a:pos x="1602" y="1567"/>
                </a:cxn>
                <a:cxn ang="0">
                  <a:pos x="1714" y="1451"/>
                </a:cxn>
                <a:cxn ang="0">
                  <a:pos x="1783" y="1384"/>
                </a:cxn>
                <a:cxn ang="0">
                  <a:pos x="1805" y="1284"/>
                </a:cxn>
                <a:cxn ang="0">
                  <a:pos x="1831" y="1156"/>
                </a:cxn>
                <a:cxn ang="0">
                  <a:pos x="1844" y="1035"/>
                </a:cxn>
                <a:cxn ang="0">
                  <a:pos x="1879" y="1032"/>
                </a:cxn>
                <a:cxn ang="0">
                  <a:pos x="1999" y="888"/>
                </a:cxn>
                <a:cxn ang="0">
                  <a:pos x="2078" y="791"/>
                </a:cxn>
                <a:cxn ang="0">
                  <a:pos x="2067" y="649"/>
                </a:cxn>
                <a:cxn ang="0">
                  <a:pos x="1968" y="585"/>
                </a:cxn>
                <a:cxn ang="0">
                  <a:pos x="1848" y="457"/>
                </a:cxn>
                <a:cxn ang="0">
                  <a:pos x="1614" y="423"/>
                </a:cxn>
                <a:cxn ang="0">
                  <a:pos x="1565" y="390"/>
                </a:cxn>
                <a:cxn ang="0">
                  <a:pos x="1539" y="343"/>
                </a:cxn>
                <a:cxn ang="0">
                  <a:pos x="1424" y="307"/>
                </a:cxn>
                <a:cxn ang="0">
                  <a:pos x="1388" y="280"/>
                </a:cxn>
                <a:cxn ang="0">
                  <a:pos x="1246" y="269"/>
                </a:cxn>
                <a:cxn ang="0">
                  <a:pos x="1246" y="131"/>
                </a:cxn>
                <a:cxn ang="0">
                  <a:pos x="1199" y="48"/>
                </a:cxn>
                <a:cxn ang="0">
                  <a:pos x="1076" y="162"/>
                </a:cxn>
                <a:cxn ang="0">
                  <a:pos x="965" y="167"/>
                </a:cxn>
                <a:cxn ang="0">
                  <a:pos x="850" y="182"/>
                </a:cxn>
                <a:cxn ang="0">
                  <a:pos x="761" y="167"/>
                </a:cxn>
                <a:cxn ang="0">
                  <a:pos x="720" y="22"/>
                </a:cxn>
                <a:cxn ang="0">
                  <a:pos x="645" y="25"/>
                </a:cxn>
                <a:cxn ang="0">
                  <a:pos x="489" y="32"/>
                </a:cxn>
                <a:cxn ang="0">
                  <a:pos x="471" y="71"/>
                </a:cxn>
                <a:cxn ang="0">
                  <a:pos x="486" y="169"/>
                </a:cxn>
                <a:cxn ang="0">
                  <a:pos x="441" y="213"/>
                </a:cxn>
                <a:cxn ang="0">
                  <a:pos x="312" y="159"/>
                </a:cxn>
                <a:cxn ang="0">
                  <a:pos x="275" y="143"/>
                </a:cxn>
                <a:cxn ang="0">
                  <a:pos x="247" y="233"/>
                </a:cxn>
                <a:cxn ang="0">
                  <a:pos x="197" y="303"/>
                </a:cxn>
              </a:cxnLst>
              <a:rect l="0" t="0" r="r" b="b"/>
              <a:pathLst>
                <a:path w="2078" h="2019">
                  <a:moveTo>
                    <a:pt x="197" y="303"/>
                  </a:moveTo>
                  <a:lnTo>
                    <a:pt x="190" y="455"/>
                  </a:lnTo>
                  <a:lnTo>
                    <a:pt x="185" y="472"/>
                  </a:lnTo>
                  <a:lnTo>
                    <a:pt x="177" y="485"/>
                  </a:lnTo>
                  <a:lnTo>
                    <a:pt x="103" y="508"/>
                  </a:lnTo>
                  <a:lnTo>
                    <a:pt x="51" y="534"/>
                  </a:lnTo>
                  <a:lnTo>
                    <a:pt x="25" y="586"/>
                  </a:lnTo>
                  <a:lnTo>
                    <a:pt x="28" y="618"/>
                  </a:lnTo>
                  <a:lnTo>
                    <a:pt x="0" y="652"/>
                  </a:lnTo>
                  <a:lnTo>
                    <a:pt x="0" y="691"/>
                  </a:lnTo>
                  <a:lnTo>
                    <a:pt x="25" y="712"/>
                  </a:lnTo>
                  <a:lnTo>
                    <a:pt x="36" y="745"/>
                  </a:lnTo>
                  <a:lnTo>
                    <a:pt x="36" y="776"/>
                  </a:lnTo>
                  <a:lnTo>
                    <a:pt x="73" y="762"/>
                  </a:lnTo>
                  <a:lnTo>
                    <a:pt x="94" y="789"/>
                  </a:lnTo>
                  <a:lnTo>
                    <a:pt x="130" y="789"/>
                  </a:lnTo>
                  <a:lnTo>
                    <a:pt x="163" y="763"/>
                  </a:lnTo>
                  <a:lnTo>
                    <a:pt x="189" y="856"/>
                  </a:lnTo>
                  <a:lnTo>
                    <a:pt x="229" y="865"/>
                  </a:lnTo>
                  <a:lnTo>
                    <a:pt x="309" y="842"/>
                  </a:lnTo>
                  <a:lnTo>
                    <a:pt x="376" y="807"/>
                  </a:lnTo>
                  <a:lnTo>
                    <a:pt x="428" y="763"/>
                  </a:lnTo>
                  <a:lnTo>
                    <a:pt x="470" y="812"/>
                  </a:lnTo>
                  <a:lnTo>
                    <a:pt x="478" y="856"/>
                  </a:lnTo>
                  <a:lnTo>
                    <a:pt x="478" y="889"/>
                  </a:lnTo>
                  <a:lnTo>
                    <a:pt x="540" y="920"/>
                  </a:lnTo>
                  <a:lnTo>
                    <a:pt x="584" y="919"/>
                  </a:lnTo>
                  <a:lnTo>
                    <a:pt x="640" y="956"/>
                  </a:lnTo>
                  <a:lnTo>
                    <a:pt x="704" y="978"/>
                  </a:lnTo>
                  <a:lnTo>
                    <a:pt x="743" y="1019"/>
                  </a:lnTo>
                  <a:lnTo>
                    <a:pt x="736" y="1118"/>
                  </a:lnTo>
                  <a:lnTo>
                    <a:pt x="839" y="1118"/>
                  </a:lnTo>
                  <a:lnTo>
                    <a:pt x="847" y="1172"/>
                  </a:lnTo>
                  <a:lnTo>
                    <a:pt x="865" y="1202"/>
                  </a:lnTo>
                  <a:lnTo>
                    <a:pt x="865" y="1259"/>
                  </a:lnTo>
                  <a:lnTo>
                    <a:pt x="843" y="1307"/>
                  </a:lnTo>
                  <a:lnTo>
                    <a:pt x="866" y="1352"/>
                  </a:lnTo>
                  <a:lnTo>
                    <a:pt x="866" y="1398"/>
                  </a:lnTo>
                  <a:lnTo>
                    <a:pt x="861" y="1449"/>
                  </a:lnTo>
                  <a:lnTo>
                    <a:pt x="902" y="1449"/>
                  </a:lnTo>
                  <a:lnTo>
                    <a:pt x="956" y="1451"/>
                  </a:lnTo>
                  <a:lnTo>
                    <a:pt x="972" y="1459"/>
                  </a:lnTo>
                  <a:lnTo>
                    <a:pt x="996" y="1480"/>
                  </a:lnTo>
                  <a:lnTo>
                    <a:pt x="1011" y="1536"/>
                  </a:lnTo>
                  <a:lnTo>
                    <a:pt x="1030" y="1528"/>
                  </a:lnTo>
                  <a:lnTo>
                    <a:pt x="1045" y="1627"/>
                  </a:lnTo>
                  <a:lnTo>
                    <a:pt x="1053" y="1639"/>
                  </a:lnTo>
                  <a:lnTo>
                    <a:pt x="1058" y="1640"/>
                  </a:lnTo>
                  <a:lnTo>
                    <a:pt x="1076" y="1677"/>
                  </a:lnTo>
                  <a:lnTo>
                    <a:pt x="1061" y="1716"/>
                  </a:lnTo>
                  <a:lnTo>
                    <a:pt x="1003" y="1745"/>
                  </a:lnTo>
                  <a:lnTo>
                    <a:pt x="943" y="1799"/>
                  </a:lnTo>
                  <a:lnTo>
                    <a:pt x="913" y="1825"/>
                  </a:lnTo>
                  <a:lnTo>
                    <a:pt x="913" y="1881"/>
                  </a:lnTo>
                  <a:lnTo>
                    <a:pt x="939" y="1901"/>
                  </a:lnTo>
                  <a:lnTo>
                    <a:pt x="944" y="1937"/>
                  </a:lnTo>
                  <a:lnTo>
                    <a:pt x="988" y="1932"/>
                  </a:lnTo>
                  <a:lnTo>
                    <a:pt x="1045" y="1966"/>
                  </a:lnTo>
                  <a:lnTo>
                    <a:pt x="1095" y="2019"/>
                  </a:lnTo>
                  <a:lnTo>
                    <a:pt x="1125" y="2002"/>
                  </a:lnTo>
                  <a:lnTo>
                    <a:pt x="1160" y="1969"/>
                  </a:lnTo>
                  <a:lnTo>
                    <a:pt x="1170" y="1917"/>
                  </a:lnTo>
                  <a:lnTo>
                    <a:pt x="1191" y="1899"/>
                  </a:lnTo>
                  <a:lnTo>
                    <a:pt x="1204" y="1893"/>
                  </a:lnTo>
                  <a:lnTo>
                    <a:pt x="1220" y="1868"/>
                  </a:lnTo>
                  <a:lnTo>
                    <a:pt x="1245" y="1848"/>
                  </a:lnTo>
                  <a:lnTo>
                    <a:pt x="1297" y="1786"/>
                  </a:lnTo>
                  <a:lnTo>
                    <a:pt x="1297" y="1680"/>
                  </a:lnTo>
                  <a:lnTo>
                    <a:pt x="1310" y="1654"/>
                  </a:lnTo>
                  <a:lnTo>
                    <a:pt x="1334" y="1629"/>
                  </a:lnTo>
                  <a:lnTo>
                    <a:pt x="1372" y="1629"/>
                  </a:lnTo>
                  <a:lnTo>
                    <a:pt x="1388" y="1604"/>
                  </a:lnTo>
                  <a:lnTo>
                    <a:pt x="1422" y="1604"/>
                  </a:lnTo>
                  <a:lnTo>
                    <a:pt x="1469" y="1573"/>
                  </a:lnTo>
                  <a:lnTo>
                    <a:pt x="1474" y="1567"/>
                  </a:lnTo>
                  <a:lnTo>
                    <a:pt x="1531" y="1549"/>
                  </a:lnTo>
                  <a:lnTo>
                    <a:pt x="1563" y="1541"/>
                  </a:lnTo>
                  <a:lnTo>
                    <a:pt x="1602" y="1567"/>
                  </a:lnTo>
                  <a:lnTo>
                    <a:pt x="1645" y="1536"/>
                  </a:lnTo>
                  <a:lnTo>
                    <a:pt x="1651" y="1511"/>
                  </a:lnTo>
                  <a:lnTo>
                    <a:pt x="1714" y="1451"/>
                  </a:lnTo>
                  <a:lnTo>
                    <a:pt x="1729" y="1420"/>
                  </a:lnTo>
                  <a:lnTo>
                    <a:pt x="1753" y="1400"/>
                  </a:lnTo>
                  <a:lnTo>
                    <a:pt x="1783" y="1384"/>
                  </a:lnTo>
                  <a:lnTo>
                    <a:pt x="1781" y="1349"/>
                  </a:lnTo>
                  <a:lnTo>
                    <a:pt x="1789" y="1297"/>
                  </a:lnTo>
                  <a:lnTo>
                    <a:pt x="1805" y="1284"/>
                  </a:lnTo>
                  <a:lnTo>
                    <a:pt x="1805" y="1256"/>
                  </a:lnTo>
                  <a:lnTo>
                    <a:pt x="1818" y="1215"/>
                  </a:lnTo>
                  <a:lnTo>
                    <a:pt x="1831" y="1156"/>
                  </a:lnTo>
                  <a:lnTo>
                    <a:pt x="1835" y="1117"/>
                  </a:lnTo>
                  <a:lnTo>
                    <a:pt x="1840" y="1073"/>
                  </a:lnTo>
                  <a:lnTo>
                    <a:pt x="1844" y="1035"/>
                  </a:lnTo>
                  <a:lnTo>
                    <a:pt x="1857" y="1019"/>
                  </a:lnTo>
                  <a:lnTo>
                    <a:pt x="1869" y="1019"/>
                  </a:lnTo>
                  <a:lnTo>
                    <a:pt x="1879" y="1032"/>
                  </a:lnTo>
                  <a:lnTo>
                    <a:pt x="1918" y="956"/>
                  </a:lnTo>
                  <a:lnTo>
                    <a:pt x="1960" y="920"/>
                  </a:lnTo>
                  <a:lnTo>
                    <a:pt x="1999" y="888"/>
                  </a:lnTo>
                  <a:lnTo>
                    <a:pt x="2013" y="861"/>
                  </a:lnTo>
                  <a:lnTo>
                    <a:pt x="2039" y="830"/>
                  </a:lnTo>
                  <a:lnTo>
                    <a:pt x="2078" y="791"/>
                  </a:lnTo>
                  <a:lnTo>
                    <a:pt x="2078" y="708"/>
                  </a:lnTo>
                  <a:lnTo>
                    <a:pt x="2070" y="683"/>
                  </a:lnTo>
                  <a:lnTo>
                    <a:pt x="2067" y="649"/>
                  </a:lnTo>
                  <a:lnTo>
                    <a:pt x="2067" y="637"/>
                  </a:lnTo>
                  <a:lnTo>
                    <a:pt x="2043" y="618"/>
                  </a:lnTo>
                  <a:lnTo>
                    <a:pt x="1968" y="585"/>
                  </a:lnTo>
                  <a:lnTo>
                    <a:pt x="1942" y="573"/>
                  </a:lnTo>
                  <a:lnTo>
                    <a:pt x="1914" y="549"/>
                  </a:lnTo>
                  <a:lnTo>
                    <a:pt x="1848" y="457"/>
                  </a:lnTo>
                  <a:lnTo>
                    <a:pt x="1789" y="457"/>
                  </a:lnTo>
                  <a:lnTo>
                    <a:pt x="1630" y="410"/>
                  </a:lnTo>
                  <a:lnTo>
                    <a:pt x="1614" y="423"/>
                  </a:lnTo>
                  <a:lnTo>
                    <a:pt x="1588" y="434"/>
                  </a:lnTo>
                  <a:lnTo>
                    <a:pt x="1563" y="424"/>
                  </a:lnTo>
                  <a:lnTo>
                    <a:pt x="1565" y="390"/>
                  </a:lnTo>
                  <a:lnTo>
                    <a:pt x="1580" y="367"/>
                  </a:lnTo>
                  <a:lnTo>
                    <a:pt x="1549" y="365"/>
                  </a:lnTo>
                  <a:lnTo>
                    <a:pt x="1539" y="343"/>
                  </a:lnTo>
                  <a:lnTo>
                    <a:pt x="1497" y="326"/>
                  </a:lnTo>
                  <a:lnTo>
                    <a:pt x="1456" y="313"/>
                  </a:lnTo>
                  <a:lnTo>
                    <a:pt x="1424" y="307"/>
                  </a:lnTo>
                  <a:lnTo>
                    <a:pt x="1389" y="333"/>
                  </a:lnTo>
                  <a:lnTo>
                    <a:pt x="1373" y="320"/>
                  </a:lnTo>
                  <a:lnTo>
                    <a:pt x="1388" y="280"/>
                  </a:lnTo>
                  <a:lnTo>
                    <a:pt x="1287" y="267"/>
                  </a:lnTo>
                  <a:lnTo>
                    <a:pt x="1272" y="280"/>
                  </a:lnTo>
                  <a:lnTo>
                    <a:pt x="1246" y="269"/>
                  </a:lnTo>
                  <a:lnTo>
                    <a:pt x="1183" y="295"/>
                  </a:lnTo>
                  <a:lnTo>
                    <a:pt x="1298" y="182"/>
                  </a:lnTo>
                  <a:lnTo>
                    <a:pt x="1246" y="131"/>
                  </a:lnTo>
                  <a:lnTo>
                    <a:pt x="1246" y="123"/>
                  </a:lnTo>
                  <a:lnTo>
                    <a:pt x="1237" y="77"/>
                  </a:lnTo>
                  <a:lnTo>
                    <a:pt x="1199" y="48"/>
                  </a:lnTo>
                  <a:lnTo>
                    <a:pt x="1160" y="77"/>
                  </a:lnTo>
                  <a:lnTo>
                    <a:pt x="1110" y="153"/>
                  </a:lnTo>
                  <a:lnTo>
                    <a:pt x="1076" y="162"/>
                  </a:lnTo>
                  <a:lnTo>
                    <a:pt x="1040" y="143"/>
                  </a:lnTo>
                  <a:lnTo>
                    <a:pt x="993" y="143"/>
                  </a:lnTo>
                  <a:lnTo>
                    <a:pt x="965" y="167"/>
                  </a:lnTo>
                  <a:lnTo>
                    <a:pt x="921" y="167"/>
                  </a:lnTo>
                  <a:lnTo>
                    <a:pt x="902" y="181"/>
                  </a:lnTo>
                  <a:lnTo>
                    <a:pt x="850" y="182"/>
                  </a:lnTo>
                  <a:lnTo>
                    <a:pt x="798" y="190"/>
                  </a:lnTo>
                  <a:lnTo>
                    <a:pt x="782" y="210"/>
                  </a:lnTo>
                  <a:lnTo>
                    <a:pt x="761" y="167"/>
                  </a:lnTo>
                  <a:lnTo>
                    <a:pt x="761" y="61"/>
                  </a:lnTo>
                  <a:lnTo>
                    <a:pt x="744" y="46"/>
                  </a:lnTo>
                  <a:lnTo>
                    <a:pt x="720" y="22"/>
                  </a:lnTo>
                  <a:lnTo>
                    <a:pt x="694" y="0"/>
                  </a:lnTo>
                  <a:lnTo>
                    <a:pt x="676" y="25"/>
                  </a:lnTo>
                  <a:lnTo>
                    <a:pt x="645" y="25"/>
                  </a:lnTo>
                  <a:lnTo>
                    <a:pt x="606" y="40"/>
                  </a:lnTo>
                  <a:lnTo>
                    <a:pt x="510" y="38"/>
                  </a:lnTo>
                  <a:lnTo>
                    <a:pt x="489" y="32"/>
                  </a:lnTo>
                  <a:lnTo>
                    <a:pt x="452" y="15"/>
                  </a:lnTo>
                  <a:lnTo>
                    <a:pt x="460" y="41"/>
                  </a:lnTo>
                  <a:lnTo>
                    <a:pt x="471" y="71"/>
                  </a:lnTo>
                  <a:lnTo>
                    <a:pt x="496" y="112"/>
                  </a:lnTo>
                  <a:lnTo>
                    <a:pt x="517" y="140"/>
                  </a:lnTo>
                  <a:lnTo>
                    <a:pt x="486" y="169"/>
                  </a:lnTo>
                  <a:lnTo>
                    <a:pt x="463" y="184"/>
                  </a:lnTo>
                  <a:lnTo>
                    <a:pt x="458" y="199"/>
                  </a:lnTo>
                  <a:lnTo>
                    <a:pt x="441" y="213"/>
                  </a:lnTo>
                  <a:lnTo>
                    <a:pt x="421" y="215"/>
                  </a:lnTo>
                  <a:lnTo>
                    <a:pt x="359" y="195"/>
                  </a:lnTo>
                  <a:lnTo>
                    <a:pt x="312" y="159"/>
                  </a:lnTo>
                  <a:lnTo>
                    <a:pt x="301" y="138"/>
                  </a:lnTo>
                  <a:lnTo>
                    <a:pt x="286" y="158"/>
                  </a:lnTo>
                  <a:lnTo>
                    <a:pt x="275" y="143"/>
                  </a:lnTo>
                  <a:lnTo>
                    <a:pt x="194" y="184"/>
                  </a:lnTo>
                  <a:lnTo>
                    <a:pt x="200" y="203"/>
                  </a:lnTo>
                  <a:lnTo>
                    <a:pt x="247" y="233"/>
                  </a:lnTo>
                  <a:lnTo>
                    <a:pt x="184" y="235"/>
                  </a:lnTo>
                  <a:lnTo>
                    <a:pt x="171" y="290"/>
                  </a:lnTo>
                  <a:lnTo>
                    <a:pt x="197" y="303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3" name="Freeform 29"/>
            <p:cNvSpPr>
              <a:spLocks/>
            </p:cNvSpPr>
            <p:nvPr/>
          </p:nvSpPr>
          <p:spPr bwMode="auto">
            <a:xfrm>
              <a:off x="4415" y="754"/>
              <a:ext cx="293" cy="422"/>
            </a:xfrm>
            <a:custGeom>
              <a:avLst/>
              <a:gdLst/>
              <a:ahLst/>
              <a:cxnLst>
                <a:cxn ang="0">
                  <a:pos x="409" y="16"/>
                </a:cxn>
                <a:cxn ang="0">
                  <a:pos x="366" y="59"/>
                </a:cxn>
                <a:cxn ang="0">
                  <a:pos x="346" y="87"/>
                </a:cxn>
                <a:cxn ang="0">
                  <a:pos x="328" y="141"/>
                </a:cxn>
                <a:cxn ang="0">
                  <a:pos x="340" y="183"/>
                </a:cxn>
                <a:cxn ang="0">
                  <a:pos x="383" y="252"/>
                </a:cxn>
                <a:cxn ang="0">
                  <a:pos x="509" y="278"/>
                </a:cxn>
                <a:cxn ang="0">
                  <a:pos x="552" y="306"/>
                </a:cxn>
                <a:cxn ang="0">
                  <a:pos x="587" y="296"/>
                </a:cxn>
                <a:cxn ang="0">
                  <a:pos x="614" y="308"/>
                </a:cxn>
                <a:cxn ang="0">
                  <a:pos x="613" y="337"/>
                </a:cxn>
                <a:cxn ang="0">
                  <a:pos x="591" y="350"/>
                </a:cxn>
                <a:cxn ang="0">
                  <a:pos x="590" y="380"/>
                </a:cxn>
                <a:cxn ang="0">
                  <a:pos x="616" y="427"/>
                </a:cxn>
                <a:cxn ang="0">
                  <a:pos x="665" y="483"/>
                </a:cxn>
                <a:cxn ang="0">
                  <a:pos x="676" y="563"/>
                </a:cxn>
                <a:cxn ang="0">
                  <a:pos x="629" y="525"/>
                </a:cxn>
                <a:cxn ang="0">
                  <a:pos x="616" y="502"/>
                </a:cxn>
                <a:cxn ang="0">
                  <a:pos x="601" y="520"/>
                </a:cxn>
                <a:cxn ang="0">
                  <a:pos x="591" y="509"/>
                </a:cxn>
                <a:cxn ang="0">
                  <a:pos x="509" y="550"/>
                </a:cxn>
                <a:cxn ang="0">
                  <a:pos x="515" y="571"/>
                </a:cxn>
                <a:cxn ang="0">
                  <a:pos x="538" y="584"/>
                </a:cxn>
                <a:cxn ang="0">
                  <a:pos x="564" y="599"/>
                </a:cxn>
                <a:cxn ang="0">
                  <a:pos x="500" y="601"/>
                </a:cxn>
                <a:cxn ang="0">
                  <a:pos x="489" y="656"/>
                </a:cxn>
                <a:cxn ang="0">
                  <a:pos x="513" y="669"/>
                </a:cxn>
                <a:cxn ang="0">
                  <a:pos x="504" y="839"/>
                </a:cxn>
                <a:cxn ang="0">
                  <a:pos x="494" y="853"/>
                </a:cxn>
                <a:cxn ang="0">
                  <a:pos x="463" y="838"/>
                </a:cxn>
                <a:cxn ang="0">
                  <a:pos x="460" y="761"/>
                </a:cxn>
                <a:cxn ang="0">
                  <a:pos x="471" y="751"/>
                </a:cxn>
                <a:cxn ang="0">
                  <a:pos x="463" y="733"/>
                </a:cxn>
                <a:cxn ang="0">
                  <a:pos x="447" y="725"/>
                </a:cxn>
                <a:cxn ang="0">
                  <a:pos x="387" y="725"/>
                </a:cxn>
                <a:cxn ang="0">
                  <a:pos x="361" y="738"/>
                </a:cxn>
                <a:cxn ang="0">
                  <a:pos x="333" y="717"/>
                </a:cxn>
                <a:cxn ang="0">
                  <a:pos x="296" y="702"/>
                </a:cxn>
                <a:cxn ang="0">
                  <a:pos x="255" y="686"/>
                </a:cxn>
                <a:cxn ang="0">
                  <a:pos x="255" y="646"/>
                </a:cxn>
                <a:cxn ang="0">
                  <a:pos x="214" y="646"/>
                </a:cxn>
                <a:cxn ang="0">
                  <a:pos x="94" y="594"/>
                </a:cxn>
                <a:cxn ang="0">
                  <a:pos x="0" y="601"/>
                </a:cxn>
                <a:cxn ang="0">
                  <a:pos x="86" y="456"/>
                </a:cxn>
                <a:cxn ang="0">
                  <a:pos x="86" y="291"/>
                </a:cxn>
                <a:cxn ang="0">
                  <a:pos x="132" y="213"/>
                </a:cxn>
                <a:cxn ang="0">
                  <a:pos x="161" y="163"/>
                </a:cxn>
                <a:cxn ang="0">
                  <a:pos x="190" y="152"/>
                </a:cxn>
                <a:cxn ang="0">
                  <a:pos x="227" y="65"/>
                </a:cxn>
                <a:cxn ang="0">
                  <a:pos x="252" y="77"/>
                </a:cxn>
                <a:cxn ang="0">
                  <a:pos x="271" y="46"/>
                </a:cxn>
                <a:cxn ang="0">
                  <a:pos x="388" y="0"/>
                </a:cxn>
                <a:cxn ang="0">
                  <a:pos x="409" y="16"/>
                </a:cxn>
              </a:cxnLst>
              <a:rect l="0" t="0" r="r" b="b"/>
              <a:pathLst>
                <a:path w="676" h="853">
                  <a:moveTo>
                    <a:pt x="409" y="16"/>
                  </a:moveTo>
                  <a:lnTo>
                    <a:pt x="366" y="59"/>
                  </a:lnTo>
                  <a:lnTo>
                    <a:pt x="346" y="87"/>
                  </a:lnTo>
                  <a:lnTo>
                    <a:pt x="328" y="141"/>
                  </a:lnTo>
                  <a:lnTo>
                    <a:pt x="340" y="183"/>
                  </a:lnTo>
                  <a:lnTo>
                    <a:pt x="383" y="252"/>
                  </a:lnTo>
                  <a:lnTo>
                    <a:pt x="509" y="278"/>
                  </a:lnTo>
                  <a:lnTo>
                    <a:pt x="552" y="306"/>
                  </a:lnTo>
                  <a:lnTo>
                    <a:pt x="587" y="296"/>
                  </a:lnTo>
                  <a:lnTo>
                    <a:pt x="614" y="308"/>
                  </a:lnTo>
                  <a:lnTo>
                    <a:pt x="613" y="337"/>
                  </a:lnTo>
                  <a:lnTo>
                    <a:pt x="591" y="350"/>
                  </a:lnTo>
                  <a:lnTo>
                    <a:pt x="590" y="380"/>
                  </a:lnTo>
                  <a:lnTo>
                    <a:pt x="616" y="427"/>
                  </a:lnTo>
                  <a:lnTo>
                    <a:pt x="665" y="483"/>
                  </a:lnTo>
                  <a:lnTo>
                    <a:pt x="676" y="563"/>
                  </a:lnTo>
                  <a:lnTo>
                    <a:pt x="629" y="525"/>
                  </a:lnTo>
                  <a:lnTo>
                    <a:pt x="616" y="502"/>
                  </a:lnTo>
                  <a:lnTo>
                    <a:pt x="601" y="520"/>
                  </a:lnTo>
                  <a:lnTo>
                    <a:pt x="591" y="509"/>
                  </a:lnTo>
                  <a:lnTo>
                    <a:pt x="509" y="550"/>
                  </a:lnTo>
                  <a:lnTo>
                    <a:pt x="515" y="571"/>
                  </a:lnTo>
                  <a:lnTo>
                    <a:pt x="538" y="584"/>
                  </a:lnTo>
                  <a:lnTo>
                    <a:pt x="564" y="599"/>
                  </a:lnTo>
                  <a:lnTo>
                    <a:pt x="500" y="601"/>
                  </a:lnTo>
                  <a:lnTo>
                    <a:pt x="489" y="656"/>
                  </a:lnTo>
                  <a:lnTo>
                    <a:pt x="513" y="669"/>
                  </a:lnTo>
                  <a:lnTo>
                    <a:pt x="504" y="839"/>
                  </a:lnTo>
                  <a:lnTo>
                    <a:pt x="494" y="853"/>
                  </a:lnTo>
                  <a:lnTo>
                    <a:pt x="463" y="838"/>
                  </a:lnTo>
                  <a:lnTo>
                    <a:pt x="460" y="761"/>
                  </a:lnTo>
                  <a:lnTo>
                    <a:pt x="471" y="751"/>
                  </a:lnTo>
                  <a:lnTo>
                    <a:pt x="463" y="733"/>
                  </a:lnTo>
                  <a:lnTo>
                    <a:pt x="447" y="725"/>
                  </a:lnTo>
                  <a:lnTo>
                    <a:pt x="387" y="725"/>
                  </a:lnTo>
                  <a:lnTo>
                    <a:pt x="361" y="738"/>
                  </a:lnTo>
                  <a:lnTo>
                    <a:pt x="333" y="717"/>
                  </a:lnTo>
                  <a:lnTo>
                    <a:pt x="296" y="702"/>
                  </a:lnTo>
                  <a:lnTo>
                    <a:pt x="255" y="686"/>
                  </a:lnTo>
                  <a:lnTo>
                    <a:pt x="255" y="646"/>
                  </a:lnTo>
                  <a:lnTo>
                    <a:pt x="214" y="646"/>
                  </a:lnTo>
                  <a:lnTo>
                    <a:pt x="94" y="594"/>
                  </a:lnTo>
                  <a:lnTo>
                    <a:pt x="0" y="601"/>
                  </a:lnTo>
                  <a:lnTo>
                    <a:pt x="86" y="456"/>
                  </a:lnTo>
                  <a:lnTo>
                    <a:pt x="86" y="291"/>
                  </a:lnTo>
                  <a:lnTo>
                    <a:pt x="132" y="213"/>
                  </a:lnTo>
                  <a:lnTo>
                    <a:pt x="161" y="163"/>
                  </a:lnTo>
                  <a:lnTo>
                    <a:pt x="190" y="152"/>
                  </a:lnTo>
                  <a:lnTo>
                    <a:pt x="227" y="65"/>
                  </a:lnTo>
                  <a:lnTo>
                    <a:pt x="252" y="77"/>
                  </a:lnTo>
                  <a:lnTo>
                    <a:pt x="271" y="46"/>
                  </a:lnTo>
                  <a:lnTo>
                    <a:pt x="388" y="0"/>
                  </a:lnTo>
                  <a:lnTo>
                    <a:pt x="409" y="16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4" name="Freeform 30"/>
            <p:cNvSpPr>
              <a:spLocks/>
            </p:cNvSpPr>
            <p:nvPr/>
          </p:nvSpPr>
          <p:spPr bwMode="auto">
            <a:xfrm>
              <a:off x="4557" y="772"/>
              <a:ext cx="323" cy="269"/>
            </a:xfrm>
            <a:custGeom>
              <a:avLst/>
              <a:gdLst/>
              <a:ahLst/>
              <a:cxnLst>
                <a:cxn ang="0">
                  <a:pos x="38" y="23"/>
                </a:cxn>
                <a:cxn ang="0">
                  <a:pos x="60" y="55"/>
                </a:cxn>
                <a:cxn ang="0">
                  <a:pos x="60" y="103"/>
                </a:cxn>
                <a:cxn ang="0">
                  <a:pos x="80" y="119"/>
                </a:cxn>
                <a:cxn ang="0">
                  <a:pos x="116" y="116"/>
                </a:cxn>
                <a:cxn ang="0">
                  <a:pos x="116" y="28"/>
                </a:cxn>
                <a:cxn ang="0">
                  <a:pos x="179" y="0"/>
                </a:cxn>
                <a:cxn ang="0">
                  <a:pos x="250" y="3"/>
                </a:cxn>
                <a:cxn ang="0">
                  <a:pos x="286" y="26"/>
                </a:cxn>
                <a:cxn ang="0">
                  <a:pos x="359" y="28"/>
                </a:cxn>
                <a:cxn ang="0">
                  <a:pos x="402" y="37"/>
                </a:cxn>
                <a:cxn ang="0">
                  <a:pos x="608" y="15"/>
                </a:cxn>
                <a:cxn ang="0">
                  <a:pos x="579" y="42"/>
                </a:cxn>
                <a:cxn ang="0">
                  <a:pos x="608" y="55"/>
                </a:cxn>
                <a:cxn ang="0">
                  <a:pos x="636" y="78"/>
                </a:cxn>
                <a:cxn ang="0">
                  <a:pos x="670" y="88"/>
                </a:cxn>
                <a:cxn ang="0">
                  <a:pos x="670" y="127"/>
                </a:cxn>
                <a:cxn ang="0">
                  <a:pos x="746" y="144"/>
                </a:cxn>
                <a:cxn ang="0">
                  <a:pos x="692" y="182"/>
                </a:cxn>
                <a:cxn ang="0">
                  <a:pos x="692" y="188"/>
                </a:cxn>
                <a:cxn ang="0">
                  <a:pos x="709" y="211"/>
                </a:cxn>
                <a:cxn ang="0">
                  <a:pos x="694" y="222"/>
                </a:cxn>
                <a:cxn ang="0">
                  <a:pos x="670" y="219"/>
                </a:cxn>
                <a:cxn ang="0">
                  <a:pos x="655" y="247"/>
                </a:cxn>
                <a:cxn ang="0">
                  <a:pos x="657" y="275"/>
                </a:cxn>
                <a:cxn ang="0">
                  <a:pos x="678" y="308"/>
                </a:cxn>
                <a:cxn ang="0">
                  <a:pos x="696" y="308"/>
                </a:cxn>
                <a:cxn ang="0">
                  <a:pos x="686" y="330"/>
                </a:cxn>
                <a:cxn ang="0">
                  <a:pos x="678" y="335"/>
                </a:cxn>
                <a:cxn ang="0">
                  <a:pos x="663" y="355"/>
                </a:cxn>
                <a:cxn ang="0">
                  <a:pos x="627" y="355"/>
                </a:cxn>
                <a:cxn ang="0">
                  <a:pos x="590" y="370"/>
                </a:cxn>
                <a:cxn ang="0">
                  <a:pos x="499" y="368"/>
                </a:cxn>
                <a:cxn ang="0">
                  <a:pos x="476" y="362"/>
                </a:cxn>
                <a:cxn ang="0">
                  <a:pos x="442" y="345"/>
                </a:cxn>
                <a:cxn ang="0">
                  <a:pos x="442" y="358"/>
                </a:cxn>
                <a:cxn ang="0">
                  <a:pos x="462" y="404"/>
                </a:cxn>
                <a:cxn ang="0">
                  <a:pos x="488" y="445"/>
                </a:cxn>
                <a:cxn ang="0">
                  <a:pos x="504" y="470"/>
                </a:cxn>
                <a:cxn ang="0">
                  <a:pos x="470" y="502"/>
                </a:cxn>
                <a:cxn ang="0">
                  <a:pos x="450" y="514"/>
                </a:cxn>
                <a:cxn ang="0">
                  <a:pos x="447" y="525"/>
                </a:cxn>
                <a:cxn ang="0">
                  <a:pos x="429" y="543"/>
                </a:cxn>
                <a:cxn ang="0">
                  <a:pos x="408" y="545"/>
                </a:cxn>
                <a:cxn ang="0">
                  <a:pos x="348" y="525"/>
                </a:cxn>
                <a:cxn ang="0">
                  <a:pos x="337" y="450"/>
                </a:cxn>
                <a:cxn ang="0">
                  <a:pos x="288" y="391"/>
                </a:cxn>
                <a:cxn ang="0">
                  <a:pos x="259" y="339"/>
                </a:cxn>
                <a:cxn ang="0">
                  <a:pos x="263" y="316"/>
                </a:cxn>
                <a:cxn ang="0">
                  <a:pos x="283" y="301"/>
                </a:cxn>
                <a:cxn ang="0">
                  <a:pos x="285" y="272"/>
                </a:cxn>
                <a:cxn ang="0">
                  <a:pos x="259" y="260"/>
                </a:cxn>
                <a:cxn ang="0">
                  <a:pos x="224" y="270"/>
                </a:cxn>
                <a:cxn ang="0">
                  <a:pos x="181" y="242"/>
                </a:cxn>
                <a:cxn ang="0">
                  <a:pos x="55" y="216"/>
                </a:cxn>
                <a:cxn ang="0">
                  <a:pos x="10" y="142"/>
                </a:cxn>
                <a:cxn ang="0">
                  <a:pos x="0" y="105"/>
                </a:cxn>
                <a:cxn ang="0">
                  <a:pos x="20" y="49"/>
                </a:cxn>
                <a:cxn ang="0">
                  <a:pos x="38" y="23"/>
                </a:cxn>
              </a:cxnLst>
              <a:rect l="0" t="0" r="r" b="b"/>
              <a:pathLst>
                <a:path w="746" h="545">
                  <a:moveTo>
                    <a:pt x="38" y="23"/>
                  </a:moveTo>
                  <a:lnTo>
                    <a:pt x="60" y="55"/>
                  </a:lnTo>
                  <a:lnTo>
                    <a:pt x="60" y="103"/>
                  </a:lnTo>
                  <a:lnTo>
                    <a:pt x="80" y="119"/>
                  </a:lnTo>
                  <a:lnTo>
                    <a:pt x="116" y="116"/>
                  </a:lnTo>
                  <a:lnTo>
                    <a:pt x="116" y="28"/>
                  </a:lnTo>
                  <a:lnTo>
                    <a:pt x="179" y="0"/>
                  </a:lnTo>
                  <a:lnTo>
                    <a:pt x="250" y="3"/>
                  </a:lnTo>
                  <a:lnTo>
                    <a:pt x="286" y="26"/>
                  </a:lnTo>
                  <a:lnTo>
                    <a:pt x="359" y="28"/>
                  </a:lnTo>
                  <a:lnTo>
                    <a:pt x="402" y="37"/>
                  </a:lnTo>
                  <a:lnTo>
                    <a:pt x="608" y="15"/>
                  </a:lnTo>
                  <a:lnTo>
                    <a:pt x="579" y="42"/>
                  </a:lnTo>
                  <a:lnTo>
                    <a:pt x="608" y="55"/>
                  </a:lnTo>
                  <a:lnTo>
                    <a:pt x="636" y="78"/>
                  </a:lnTo>
                  <a:lnTo>
                    <a:pt x="670" y="88"/>
                  </a:lnTo>
                  <a:lnTo>
                    <a:pt x="670" y="127"/>
                  </a:lnTo>
                  <a:lnTo>
                    <a:pt x="746" y="144"/>
                  </a:lnTo>
                  <a:lnTo>
                    <a:pt x="692" y="182"/>
                  </a:lnTo>
                  <a:lnTo>
                    <a:pt x="692" y="188"/>
                  </a:lnTo>
                  <a:lnTo>
                    <a:pt x="709" y="211"/>
                  </a:lnTo>
                  <a:lnTo>
                    <a:pt x="694" y="222"/>
                  </a:lnTo>
                  <a:lnTo>
                    <a:pt x="670" y="219"/>
                  </a:lnTo>
                  <a:lnTo>
                    <a:pt x="655" y="247"/>
                  </a:lnTo>
                  <a:lnTo>
                    <a:pt x="657" y="275"/>
                  </a:lnTo>
                  <a:lnTo>
                    <a:pt x="678" y="308"/>
                  </a:lnTo>
                  <a:lnTo>
                    <a:pt x="696" y="308"/>
                  </a:lnTo>
                  <a:lnTo>
                    <a:pt x="686" y="330"/>
                  </a:lnTo>
                  <a:lnTo>
                    <a:pt x="678" y="335"/>
                  </a:lnTo>
                  <a:lnTo>
                    <a:pt x="663" y="355"/>
                  </a:lnTo>
                  <a:lnTo>
                    <a:pt x="627" y="355"/>
                  </a:lnTo>
                  <a:lnTo>
                    <a:pt x="590" y="370"/>
                  </a:lnTo>
                  <a:lnTo>
                    <a:pt x="499" y="368"/>
                  </a:lnTo>
                  <a:lnTo>
                    <a:pt x="476" y="362"/>
                  </a:lnTo>
                  <a:lnTo>
                    <a:pt x="442" y="345"/>
                  </a:lnTo>
                  <a:lnTo>
                    <a:pt x="442" y="358"/>
                  </a:lnTo>
                  <a:lnTo>
                    <a:pt x="462" y="404"/>
                  </a:lnTo>
                  <a:lnTo>
                    <a:pt x="488" y="445"/>
                  </a:lnTo>
                  <a:lnTo>
                    <a:pt x="504" y="470"/>
                  </a:lnTo>
                  <a:lnTo>
                    <a:pt x="470" y="502"/>
                  </a:lnTo>
                  <a:lnTo>
                    <a:pt x="450" y="514"/>
                  </a:lnTo>
                  <a:lnTo>
                    <a:pt x="447" y="525"/>
                  </a:lnTo>
                  <a:lnTo>
                    <a:pt x="429" y="543"/>
                  </a:lnTo>
                  <a:lnTo>
                    <a:pt x="408" y="545"/>
                  </a:lnTo>
                  <a:lnTo>
                    <a:pt x="348" y="525"/>
                  </a:lnTo>
                  <a:lnTo>
                    <a:pt x="337" y="450"/>
                  </a:lnTo>
                  <a:lnTo>
                    <a:pt x="288" y="391"/>
                  </a:lnTo>
                  <a:lnTo>
                    <a:pt x="259" y="339"/>
                  </a:lnTo>
                  <a:lnTo>
                    <a:pt x="263" y="316"/>
                  </a:lnTo>
                  <a:lnTo>
                    <a:pt x="283" y="301"/>
                  </a:lnTo>
                  <a:lnTo>
                    <a:pt x="285" y="272"/>
                  </a:lnTo>
                  <a:lnTo>
                    <a:pt x="259" y="260"/>
                  </a:lnTo>
                  <a:lnTo>
                    <a:pt x="224" y="270"/>
                  </a:lnTo>
                  <a:lnTo>
                    <a:pt x="181" y="242"/>
                  </a:lnTo>
                  <a:lnTo>
                    <a:pt x="55" y="216"/>
                  </a:lnTo>
                  <a:lnTo>
                    <a:pt x="10" y="142"/>
                  </a:lnTo>
                  <a:lnTo>
                    <a:pt x="0" y="105"/>
                  </a:lnTo>
                  <a:lnTo>
                    <a:pt x="20" y="49"/>
                  </a:lnTo>
                  <a:lnTo>
                    <a:pt x="38" y="23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5" name="Freeform 31"/>
            <p:cNvSpPr>
              <a:spLocks/>
            </p:cNvSpPr>
            <p:nvPr/>
          </p:nvSpPr>
          <p:spPr bwMode="auto">
            <a:xfrm>
              <a:off x="4840" y="845"/>
              <a:ext cx="122" cy="193"/>
            </a:xfrm>
            <a:custGeom>
              <a:avLst/>
              <a:gdLst/>
              <a:ahLst/>
              <a:cxnLst>
                <a:cxn ang="0">
                  <a:pos x="89" y="0"/>
                </a:cxn>
                <a:cxn ang="0">
                  <a:pos x="36" y="35"/>
                </a:cxn>
                <a:cxn ang="0">
                  <a:pos x="37" y="41"/>
                </a:cxn>
                <a:cxn ang="0">
                  <a:pos x="54" y="62"/>
                </a:cxn>
                <a:cxn ang="0">
                  <a:pos x="37" y="75"/>
                </a:cxn>
                <a:cxn ang="0">
                  <a:pos x="15" y="72"/>
                </a:cxn>
                <a:cxn ang="0">
                  <a:pos x="0" y="100"/>
                </a:cxn>
                <a:cxn ang="0">
                  <a:pos x="2" y="128"/>
                </a:cxn>
                <a:cxn ang="0">
                  <a:pos x="23" y="161"/>
                </a:cxn>
                <a:cxn ang="0">
                  <a:pos x="41" y="161"/>
                </a:cxn>
                <a:cxn ang="0">
                  <a:pos x="29" y="185"/>
                </a:cxn>
                <a:cxn ang="0">
                  <a:pos x="73" y="224"/>
                </a:cxn>
                <a:cxn ang="0">
                  <a:pos x="93" y="244"/>
                </a:cxn>
                <a:cxn ang="0">
                  <a:pos x="91" y="350"/>
                </a:cxn>
                <a:cxn ang="0">
                  <a:pos x="114" y="393"/>
                </a:cxn>
                <a:cxn ang="0">
                  <a:pos x="128" y="373"/>
                </a:cxn>
                <a:cxn ang="0">
                  <a:pos x="184" y="365"/>
                </a:cxn>
                <a:cxn ang="0">
                  <a:pos x="229" y="365"/>
                </a:cxn>
                <a:cxn ang="0">
                  <a:pos x="253" y="350"/>
                </a:cxn>
                <a:cxn ang="0">
                  <a:pos x="281" y="350"/>
                </a:cxn>
                <a:cxn ang="0">
                  <a:pos x="257" y="252"/>
                </a:cxn>
                <a:cxn ang="0">
                  <a:pos x="205" y="213"/>
                </a:cxn>
                <a:cxn ang="0">
                  <a:pos x="192" y="185"/>
                </a:cxn>
                <a:cxn ang="0">
                  <a:pos x="242" y="123"/>
                </a:cxn>
                <a:cxn ang="0">
                  <a:pos x="161" y="75"/>
                </a:cxn>
                <a:cxn ang="0">
                  <a:pos x="153" y="85"/>
                </a:cxn>
                <a:cxn ang="0">
                  <a:pos x="135" y="44"/>
                </a:cxn>
                <a:cxn ang="0">
                  <a:pos x="89" y="0"/>
                </a:cxn>
              </a:cxnLst>
              <a:rect l="0" t="0" r="r" b="b"/>
              <a:pathLst>
                <a:path w="281" h="393">
                  <a:moveTo>
                    <a:pt x="89" y="0"/>
                  </a:moveTo>
                  <a:lnTo>
                    <a:pt x="36" y="35"/>
                  </a:lnTo>
                  <a:lnTo>
                    <a:pt x="37" y="41"/>
                  </a:lnTo>
                  <a:lnTo>
                    <a:pt x="54" y="62"/>
                  </a:lnTo>
                  <a:lnTo>
                    <a:pt x="37" y="75"/>
                  </a:lnTo>
                  <a:lnTo>
                    <a:pt x="15" y="72"/>
                  </a:lnTo>
                  <a:lnTo>
                    <a:pt x="0" y="100"/>
                  </a:lnTo>
                  <a:lnTo>
                    <a:pt x="2" y="128"/>
                  </a:lnTo>
                  <a:lnTo>
                    <a:pt x="23" y="161"/>
                  </a:lnTo>
                  <a:lnTo>
                    <a:pt x="41" y="161"/>
                  </a:lnTo>
                  <a:lnTo>
                    <a:pt x="29" y="185"/>
                  </a:lnTo>
                  <a:lnTo>
                    <a:pt x="73" y="224"/>
                  </a:lnTo>
                  <a:lnTo>
                    <a:pt x="93" y="244"/>
                  </a:lnTo>
                  <a:lnTo>
                    <a:pt x="91" y="350"/>
                  </a:lnTo>
                  <a:lnTo>
                    <a:pt x="114" y="393"/>
                  </a:lnTo>
                  <a:lnTo>
                    <a:pt x="128" y="373"/>
                  </a:lnTo>
                  <a:lnTo>
                    <a:pt x="184" y="365"/>
                  </a:lnTo>
                  <a:lnTo>
                    <a:pt x="229" y="365"/>
                  </a:lnTo>
                  <a:lnTo>
                    <a:pt x="253" y="350"/>
                  </a:lnTo>
                  <a:lnTo>
                    <a:pt x="281" y="350"/>
                  </a:lnTo>
                  <a:lnTo>
                    <a:pt x="257" y="252"/>
                  </a:lnTo>
                  <a:lnTo>
                    <a:pt x="205" y="213"/>
                  </a:lnTo>
                  <a:lnTo>
                    <a:pt x="192" y="185"/>
                  </a:lnTo>
                  <a:lnTo>
                    <a:pt x="242" y="123"/>
                  </a:lnTo>
                  <a:lnTo>
                    <a:pt x="161" y="75"/>
                  </a:lnTo>
                  <a:lnTo>
                    <a:pt x="153" y="85"/>
                  </a:lnTo>
                  <a:lnTo>
                    <a:pt x="135" y="44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6" name="Freeform 32"/>
            <p:cNvSpPr>
              <a:spLocks/>
            </p:cNvSpPr>
            <p:nvPr/>
          </p:nvSpPr>
          <p:spPr bwMode="auto">
            <a:xfrm>
              <a:off x="4377" y="1048"/>
              <a:ext cx="130" cy="164"/>
            </a:xfrm>
            <a:custGeom>
              <a:avLst/>
              <a:gdLst/>
              <a:ahLst/>
              <a:cxnLst>
                <a:cxn ang="0">
                  <a:pos x="90" y="5"/>
                </a:cxn>
                <a:cxn ang="0">
                  <a:pos x="38" y="13"/>
                </a:cxn>
                <a:cxn ang="0">
                  <a:pos x="41" y="67"/>
                </a:cxn>
                <a:cxn ang="0">
                  <a:pos x="0" y="144"/>
                </a:cxn>
                <a:cxn ang="0">
                  <a:pos x="15" y="205"/>
                </a:cxn>
                <a:cxn ang="0">
                  <a:pos x="52" y="205"/>
                </a:cxn>
                <a:cxn ang="0">
                  <a:pos x="59" y="267"/>
                </a:cxn>
                <a:cxn ang="0">
                  <a:pos x="60" y="286"/>
                </a:cxn>
                <a:cxn ang="0">
                  <a:pos x="83" y="334"/>
                </a:cxn>
                <a:cxn ang="0">
                  <a:pos x="114" y="319"/>
                </a:cxn>
                <a:cxn ang="0">
                  <a:pos x="156" y="278"/>
                </a:cxn>
                <a:cxn ang="0">
                  <a:pos x="179" y="211"/>
                </a:cxn>
                <a:cxn ang="0">
                  <a:pos x="234" y="195"/>
                </a:cxn>
                <a:cxn ang="0">
                  <a:pos x="249" y="139"/>
                </a:cxn>
                <a:cxn ang="0">
                  <a:pos x="302" y="88"/>
                </a:cxn>
                <a:cxn ang="0">
                  <a:pos x="301" y="52"/>
                </a:cxn>
                <a:cxn ang="0">
                  <a:pos x="185" y="0"/>
                </a:cxn>
                <a:cxn ang="0">
                  <a:pos x="90" y="5"/>
                </a:cxn>
              </a:cxnLst>
              <a:rect l="0" t="0" r="r" b="b"/>
              <a:pathLst>
                <a:path w="302" h="334">
                  <a:moveTo>
                    <a:pt x="90" y="5"/>
                  </a:moveTo>
                  <a:lnTo>
                    <a:pt x="38" y="13"/>
                  </a:lnTo>
                  <a:lnTo>
                    <a:pt x="41" y="67"/>
                  </a:lnTo>
                  <a:lnTo>
                    <a:pt x="0" y="144"/>
                  </a:lnTo>
                  <a:lnTo>
                    <a:pt x="15" y="205"/>
                  </a:lnTo>
                  <a:lnTo>
                    <a:pt x="52" y="205"/>
                  </a:lnTo>
                  <a:lnTo>
                    <a:pt x="59" y="267"/>
                  </a:lnTo>
                  <a:lnTo>
                    <a:pt x="60" y="286"/>
                  </a:lnTo>
                  <a:lnTo>
                    <a:pt x="83" y="334"/>
                  </a:lnTo>
                  <a:lnTo>
                    <a:pt x="114" y="319"/>
                  </a:lnTo>
                  <a:lnTo>
                    <a:pt x="156" y="278"/>
                  </a:lnTo>
                  <a:lnTo>
                    <a:pt x="179" y="211"/>
                  </a:lnTo>
                  <a:lnTo>
                    <a:pt x="234" y="195"/>
                  </a:lnTo>
                  <a:lnTo>
                    <a:pt x="249" y="139"/>
                  </a:lnTo>
                  <a:lnTo>
                    <a:pt x="302" y="88"/>
                  </a:lnTo>
                  <a:lnTo>
                    <a:pt x="301" y="52"/>
                  </a:lnTo>
                  <a:lnTo>
                    <a:pt x="185" y="0"/>
                  </a:lnTo>
                  <a:lnTo>
                    <a:pt x="90" y="5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7" name="Freeform 33"/>
            <p:cNvSpPr>
              <a:spLocks/>
            </p:cNvSpPr>
            <p:nvPr/>
          </p:nvSpPr>
          <p:spPr bwMode="auto">
            <a:xfrm>
              <a:off x="4383" y="1073"/>
              <a:ext cx="298" cy="476"/>
            </a:xfrm>
            <a:custGeom>
              <a:avLst/>
              <a:gdLst/>
              <a:ahLst/>
              <a:cxnLst>
                <a:cxn ang="0">
                  <a:pos x="164" y="161"/>
                </a:cxn>
                <a:cxn ang="0">
                  <a:pos x="97" y="270"/>
                </a:cxn>
                <a:cxn ang="0">
                  <a:pos x="49" y="236"/>
                </a:cxn>
                <a:cxn ang="0">
                  <a:pos x="23" y="207"/>
                </a:cxn>
                <a:cxn ang="0">
                  <a:pos x="0" y="334"/>
                </a:cxn>
                <a:cxn ang="0">
                  <a:pos x="39" y="375"/>
                </a:cxn>
                <a:cxn ang="0">
                  <a:pos x="140" y="498"/>
                </a:cxn>
                <a:cxn ang="0">
                  <a:pos x="216" y="616"/>
                </a:cxn>
                <a:cxn ang="0">
                  <a:pos x="250" y="663"/>
                </a:cxn>
                <a:cxn ang="0">
                  <a:pos x="300" y="775"/>
                </a:cxn>
                <a:cxn ang="0">
                  <a:pos x="435" y="865"/>
                </a:cxn>
                <a:cxn ang="0">
                  <a:pos x="601" y="964"/>
                </a:cxn>
                <a:cxn ang="0">
                  <a:pos x="656" y="922"/>
                </a:cxn>
                <a:cxn ang="0">
                  <a:pos x="689" y="866"/>
                </a:cxn>
                <a:cxn ang="0">
                  <a:pos x="671" y="829"/>
                </a:cxn>
                <a:cxn ang="0">
                  <a:pos x="681" y="760"/>
                </a:cxn>
                <a:cxn ang="0">
                  <a:pos x="671" y="653"/>
                </a:cxn>
                <a:cxn ang="0">
                  <a:pos x="617" y="585"/>
                </a:cxn>
                <a:cxn ang="0">
                  <a:pos x="551" y="483"/>
                </a:cxn>
                <a:cxn ang="0">
                  <a:pos x="484" y="509"/>
                </a:cxn>
                <a:cxn ang="0">
                  <a:pos x="424" y="496"/>
                </a:cxn>
                <a:cxn ang="0">
                  <a:pos x="414" y="436"/>
                </a:cxn>
                <a:cxn ang="0">
                  <a:pos x="388" y="372"/>
                </a:cxn>
                <a:cxn ang="0">
                  <a:pos x="411" y="306"/>
                </a:cxn>
                <a:cxn ang="0">
                  <a:pos x="439" y="257"/>
                </a:cxn>
                <a:cxn ang="0">
                  <a:pos x="564" y="205"/>
                </a:cxn>
                <a:cxn ang="0">
                  <a:pos x="534" y="113"/>
                </a:cxn>
                <a:cxn ang="0">
                  <a:pos x="541" y="87"/>
                </a:cxn>
                <a:cxn ang="0">
                  <a:pos x="458" y="79"/>
                </a:cxn>
                <a:cxn ang="0">
                  <a:pos x="408" y="71"/>
                </a:cxn>
                <a:cxn ang="0">
                  <a:pos x="325" y="38"/>
                </a:cxn>
                <a:cxn ang="0">
                  <a:pos x="286" y="0"/>
                </a:cxn>
                <a:cxn ang="0">
                  <a:pos x="232" y="92"/>
                </a:cxn>
              </a:cxnLst>
              <a:rect l="0" t="0" r="r" b="b"/>
              <a:pathLst>
                <a:path w="689" h="964">
                  <a:moveTo>
                    <a:pt x="222" y="143"/>
                  </a:moveTo>
                  <a:lnTo>
                    <a:pt x="164" y="161"/>
                  </a:lnTo>
                  <a:lnTo>
                    <a:pt x="141" y="226"/>
                  </a:lnTo>
                  <a:lnTo>
                    <a:pt x="97" y="270"/>
                  </a:lnTo>
                  <a:lnTo>
                    <a:pt x="68" y="279"/>
                  </a:lnTo>
                  <a:lnTo>
                    <a:pt x="49" y="236"/>
                  </a:lnTo>
                  <a:lnTo>
                    <a:pt x="44" y="215"/>
                  </a:lnTo>
                  <a:lnTo>
                    <a:pt x="23" y="207"/>
                  </a:lnTo>
                  <a:lnTo>
                    <a:pt x="0" y="244"/>
                  </a:lnTo>
                  <a:lnTo>
                    <a:pt x="0" y="334"/>
                  </a:lnTo>
                  <a:lnTo>
                    <a:pt x="13" y="359"/>
                  </a:lnTo>
                  <a:lnTo>
                    <a:pt x="39" y="375"/>
                  </a:lnTo>
                  <a:lnTo>
                    <a:pt x="128" y="482"/>
                  </a:lnTo>
                  <a:lnTo>
                    <a:pt x="140" y="498"/>
                  </a:lnTo>
                  <a:lnTo>
                    <a:pt x="174" y="576"/>
                  </a:lnTo>
                  <a:lnTo>
                    <a:pt x="216" y="616"/>
                  </a:lnTo>
                  <a:lnTo>
                    <a:pt x="242" y="653"/>
                  </a:lnTo>
                  <a:lnTo>
                    <a:pt x="250" y="663"/>
                  </a:lnTo>
                  <a:lnTo>
                    <a:pt x="265" y="717"/>
                  </a:lnTo>
                  <a:lnTo>
                    <a:pt x="300" y="775"/>
                  </a:lnTo>
                  <a:lnTo>
                    <a:pt x="352" y="807"/>
                  </a:lnTo>
                  <a:lnTo>
                    <a:pt x="435" y="865"/>
                  </a:lnTo>
                  <a:lnTo>
                    <a:pt x="539" y="914"/>
                  </a:lnTo>
                  <a:lnTo>
                    <a:pt x="601" y="964"/>
                  </a:lnTo>
                  <a:lnTo>
                    <a:pt x="647" y="904"/>
                  </a:lnTo>
                  <a:lnTo>
                    <a:pt x="656" y="922"/>
                  </a:lnTo>
                  <a:lnTo>
                    <a:pt x="666" y="919"/>
                  </a:lnTo>
                  <a:lnTo>
                    <a:pt x="689" y="866"/>
                  </a:lnTo>
                  <a:lnTo>
                    <a:pt x="684" y="842"/>
                  </a:lnTo>
                  <a:lnTo>
                    <a:pt x="671" y="829"/>
                  </a:lnTo>
                  <a:lnTo>
                    <a:pt x="671" y="799"/>
                  </a:lnTo>
                  <a:lnTo>
                    <a:pt x="681" y="760"/>
                  </a:lnTo>
                  <a:lnTo>
                    <a:pt x="681" y="691"/>
                  </a:lnTo>
                  <a:lnTo>
                    <a:pt x="671" y="653"/>
                  </a:lnTo>
                  <a:lnTo>
                    <a:pt x="666" y="619"/>
                  </a:lnTo>
                  <a:lnTo>
                    <a:pt x="617" y="585"/>
                  </a:lnTo>
                  <a:lnTo>
                    <a:pt x="573" y="576"/>
                  </a:lnTo>
                  <a:lnTo>
                    <a:pt x="551" y="483"/>
                  </a:lnTo>
                  <a:lnTo>
                    <a:pt x="517" y="509"/>
                  </a:lnTo>
                  <a:lnTo>
                    <a:pt x="484" y="509"/>
                  </a:lnTo>
                  <a:lnTo>
                    <a:pt x="461" y="483"/>
                  </a:lnTo>
                  <a:lnTo>
                    <a:pt x="424" y="496"/>
                  </a:lnTo>
                  <a:lnTo>
                    <a:pt x="424" y="465"/>
                  </a:lnTo>
                  <a:lnTo>
                    <a:pt x="414" y="436"/>
                  </a:lnTo>
                  <a:lnTo>
                    <a:pt x="388" y="411"/>
                  </a:lnTo>
                  <a:lnTo>
                    <a:pt x="388" y="372"/>
                  </a:lnTo>
                  <a:lnTo>
                    <a:pt x="416" y="336"/>
                  </a:lnTo>
                  <a:lnTo>
                    <a:pt x="411" y="306"/>
                  </a:lnTo>
                  <a:lnTo>
                    <a:pt x="429" y="275"/>
                  </a:lnTo>
                  <a:lnTo>
                    <a:pt x="439" y="257"/>
                  </a:lnTo>
                  <a:lnTo>
                    <a:pt x="484" y="229"/>
                  </a:lnTo>
                  <a:lnTo>
                    <a:pt x="564" y="205"/>
                  </a:lnTo>
                  <a:lnTo>
                    <a:pt x="536" y="192"/>
                  </a:lnTo>
                  <a:lnTo>
                    <a:pt x="534" y="113"/>
                  </a:lnTo>
                  <a:lnTo>
                    <a:pt x="543" y="107"/>
                  </a:lnTo>
                  <a:lnTo>
                    <a:pt x="541" y="87"/>
                  </a:lnTo>
                  <a:lnTo>
                    <a:pt x="521" y="79"/>
                  </a:lnTo>
                  <a:lnTo>
                    <a:pt x="458" y="79"/>
                  </a:lnTo>
                  <a:lnTo>
                    <a:pt x="434" y="92"/>
                  </a:lnTo>
                  <a:lnTo>
                    <a:pt x="408" y="71"/>
                  </a:lnTo>
                  <a:lnTo>
                    <a:pt x="367" y="56"/>
                  </a:lnTo>
                  <a:lnTo>
                    <a:pt x="325" y="38"/>
                  </a:lnTo>
                  <a:lnTo>
                    <a:pt x="325" y="0"/>
                  </a:lnTo>
                  <a:lnTo>
                    <a:pt x="286" y="0"/>
                  </a:lnTo>
                  <a:lnTo>
                    <a:pt x="291" y="36"/>
                  </a:lnTo>
                  <a:lnTo>
                    <a:pt x="232" y="92"/>
                  </a:lnTo>
                  <a:lnTo>
                    <a:pt x="222" y="143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8" name="Freeform 34"/>
            <p:cNvSpPr>
              <a:spLocks/>
            </p:cNvSpPr>
            <p:nvPr/>
          </p:nvSpPr>
          <p:spPr bwMode="auto">
            <a:xfrm>
              <a:off x="4648" y="1312"/>
              <a:ext cx="278" cy="349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96" y="67"/>
                </a:cxn>
                <a:cxn ang="0">
                  <a:pos x="149" y="41"/>
                </a:cxn>
                <a:cxn ang="0">
                  <a:pos x="206" y="0"/>
                </a:cxn>
                <a:cxn ang="0">
                  <a:pos x="247" y="49"/>
                </a:cxn>
                <a:cxn ang="0">
                  <a:pos x="255" y="97"/>
                </a:cxn>
                <a:cxn ang="0">
                  <a:pos x="255" y="126"/>
                </a:cxn>
                <a:cxn ang="0">
                  <a:pos x="318" y="157"/>
                </a:cxn>
                <a:cxn ang="0">
                  <a:pos x="361" y="156"/>
                </a:cxn>
                <a:cxn ang="0">
                  <a:pos x="421" y="195"/>
                </a:cxn>
                <a:cxn ang="0">
                  <a:pos x="461" y="208"/>
                </a:cxn>
                <a:cxn ang="0">
                  <a:pos x="484" y="208"/>
                </a:cxn>
                <a:cxn ang="0">
                  <a:pos x="520" y="256"/>
                </a:cxn>
                <a:cxn ang="0">
                  <a:pos x="512" y="355"/>
                </a:cxn>
                <a:cxn ang="0">
                  <a:pos x="611" y="355"/>
                </a:cxn>
                <a:cxn ang="0">
                  <a:pos x="624" y="391"/>
                </a:cxn>
                <a:cxn ang="0">
                  <a:pos x="635" y="408"/>
                </a:cxn>
                <a:cxn ang="0">
                  <a:pos x="643" y="437"/>
                </a:cxn>
                <a:cxn ang="0">
                  <a:pos x="643" y="496"/>
                </a:cxn>
                <a:cxn ang="0">
                  <a:pos x="619" y="545"/>
                </a:cxn>
                <a:cxn ang="0">
                  <a:pos x="590" y="537"/>
                </a:cxn>
                <a:cxn ang="0">
                  <a:pos x="551" y="522"/>
                </a:cxn>
                <a:cxn ang="0">
                  <a:pos x="486" y="526"/>
                </a:cxn>
                <a:cxn ang="0">
                  <a:pos x="435" y="575"/>
                </a:cxn>
                <a:cxn ang="0">
                  <a:pos x="430" y="603"/>
                </a:cxn>
                <a:cxn ang="0">
                  <a:pos x="414" y="625"/>
                </a:cxn>
                <a:cxn ang="0">
                  <a:pos x="408" y="675"/>
                </a:cxn>
                <a:cxn ang="0">
                  <a:pos x="375" y="675"/>
                </a:cxn>
                <a:cxn ang="0">
                  <a:pos x="343" y="658"/>
                </a:cxn>
                <a:cxn ang="0">
                  <a:pos x="331" y="709"/>
                </a:cxn>
                <a:cxn ang="0">
                  <a:pos x="270" y="673"/>
                </a:cxn>
                <a:cxn ang="0">
                  <a:pos x="250" y="673"/>
                </a:cxn>
                <a:cxn ang="0">
                  <a:pos x="221" y="660"/>
                </a:cxn>
                <a:cxn ang="0">
                  <a:pos x="182" y="681"/>
                </a:cxn>
                <a:cxn ang="0">
                  <a:pos x="73" y="619"/>
                </a:cxn>
                <a:cxn ang="0">
                  <a:pos x="99" y="545"/>
                </a:cxn>
                <a:cxn ang="0">
                  <a:pos x="68" y="468"/>
                </a:cxn>
                <a:cxn ang="0">
                  <a:pos x="52" y="445"/>
                </a:cxn>
                <a:cxn ang="0">
                  <a:pos x="45" y="439"/>
                </a:cxn>
                <a:cxn ang="0">
                  <a:pos x="55" y="432"/>
                </a:cxn>
                <a:cxn ang="0">
                  <a:pos x="78" y="382"/>
                </a:cxn>
                <a:cxn ang="0">
                  <a:pos x="73" y="360"/>
                </a:cxn>
                <a:cxn ang="0">
                  <a:pos x="60" y="347"/>
                </a:cxn>
                <a:cxn ang="0">
                  <a:pos x="60" y="314"/>
                </a:cxn>
                <a:cxn ang="0">
                  <a:pos x="70" y="278"/>
                </a:cxn>
                <a:cxn ang="0">
                  <a:pos x="70" y="202"/>
                </a:cxn>
                <a:cxn ang="0">
                  <a:pos x="60" y="172"/>
                </a:cxn>
                <a:cxn ang="0">
                  <a:pos x="55" y="136"/>
                </a:cxn>
                <a:cxn ang="0">
                  <a:pos x="37" y="121"/>
                </a:cxn>
                <a:cxn ang="0">
                  <a:pos x="0" y="98"/>
                </a:cxn>
              </a:cxnLst>
              <a:rect l="0" t="0" r="r" b="b"/>
              <a:pathLst>
                <a:path w="643" h="709">
                  <a:moveTo>
                    <a:pt x="0" y="98"/>
                  </a:moveTo>
                  <a:lnTo>
                    <a:pt x="96" y="67"/>
                  </a:lnTo>
                  <a:lnTo>
                    <a:pt x="149" y="41"/>
                  </a:lnTo>
                  <a:lnTo>
                    <a:pt x="206" y="0"/>
                  </a:lnTo>
                  <a:lnTo>
                    <a:pt x="247" y="49"/>
                  </a:lnTo>
                  <a:lnTo>
                    <a:pt x="255" y="97"/>
                  </a:lnTo>
                  <a:lnTo>
                    <a:pt x="255" y="126"/>
                  </a:lnTo>
                  <a:lnTo>
                    <a:pt x="318" y="157"/>
                  </a:lnTo>
                  <a:lnTo>
                    <a:pt x="361" y="156"/>
                  </a:lnTo>
                  <a:lnTo>
                    <a:pt x="421" y="195"/>
                  </a:lnTo>
                  <a:lnTo>
                    <a:pt x="461" y="208"/>
                  </a:lnTo>
                  <a:lnTo>
                    <a:pt x="484" y="208"/>
                  </a:lnTo>
                  <a:lnTo>
                    <a:pt x="520" y="256"/>
                  </a:lnTo>
                  <a:lnTo>
                    <a:pt x="512" y="355"/>
                  </a:lnTo>
                  <a:lnTo>
                    <a:pt x="611" y="355"/>
                  </a:lnTo>
                  <a:lnTo>
                    <a:pt x="624" y="391"/>
                  </a:lnTo>
                  <a:lnTo>
                    <a:pt x="635" y="408"/>
                  </a:lnTo>
                  <a:lnTo>
                    <a:pt x="643" y="437"/>
                  </a:lnTo>
                  <a:lnTo>
                    <a:pt x="643" y="496"/>
                  </a:lnTo>
                  <a:lnTo>
                    <a:pt x="619" y="545"/>
                  </a:lnTo>
                  <a:lnTo>
                    <a:pt x="590" y="537"/>
                  </a:lnTo>
                  <a:lnTo>
                    <a:pt x="551" y="522"/>
                  </a:lnTo>
                  <a:lnTo>
                    <a:pt x="486" y="526"/>
                  </a:lnTo>
                  <a:lnTo>
                    <a:pt x="435" y="575"/>
                  </a:lnTo>
                  <a:lnTo>
                    <a:pt x="430" y="603"/>
                  </a:lnTo>
                  <a:lnTo>
                    <a:pt x="414" y="625"/>
                  </a:lnTo>
                  <a:lnTo>
                    <a:pt x="408" y="675"/>
                  </a:lnTo>
                  <a:lnTo>
                    <a:pt x="375" y="675"/>
                  </a:lnTo>
                  <a:lnTo>
                    <a:pt x="343" y="658"/>
                  </a:lnTo>
                  <a:lnTo>
                    <a:pt x="331" y="709"/>
                  </a:lnTo>
                  <a:lnTo>
                    <a:pt x="270" y="673"/>
                  </a:lnTo>
                  <a:lnTo>
                    <a:pt x="250" y="673"/>
                  </a:lnTo>
                  <a:lnTo>
                    <a:pt x="221" y="660"/>
                  </a:lnTo>
                  <a:lnTo>
                    <a:pt x="182" y="681"/>
                  </a:lnTo>
                  <a:lnTo>
                    <a:pt x="73" y="619"/>
                  </a:lnTo>
                  <a:lnTo>
                    <a:pt x="99" y="545"/>
                  </a:lnTo>
                  <a:lnTo>
                    <a:pt x="68" y="468"/>
                  </a:lnTo>
                  <a:lnTo>
                    <a:pt x="52" y="445"/>
                  </a:lnTo>
                  <a:lnTo>
                    <a:pt x="45" y="439"/>
                  </a:lnTo>
                  <a:lnTo>
                    <a:pt x="55" y="432"/>
                  </a:lnTo>
                  <a:lnTo>
                    <a:pt x="78" y="382"/>
                  </a:lnTo>
                  <a:lnTo>
                    <a:pt x="73" y="360"/>
                  </a:lnTo>
                  <a:lnTo>
                    <a:pt x="60" y="347"/>
                  </a:lnTo>
                  <a:lnTo>
                    <a:pt x="60" y="314"/>
                  </a:lnTo>
                  <a:lnTo>
                    <a:pt x="70" y="278"/>
                  </a:lnTo>
                  <a:lnTo>
                    <a:pt x="70" y="202"/>
                  </a:lnTo>
                  <a:lnTo>
                    <a:pt x="60" y="172"/>
                  </a:lnTo>
                  <a:lnTo>
                    <a:pt x="55" y="136"/>
                  </a:lnTo>
                  <a:lnTo>
                    <a:pt x="37" y="121"/>
                  </a:lnTo>
                  <a:lnTo>
                    <a:pt x="0" y="98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39" name="Freeform 35"/>
            <p:cNvSpPr>
              <a:spLocks/>
            </p:cNvSpPr>
            <p:nvPr/>
          </p:nvSpPr>
          <p:spPr bwMode="auto">
            <a:xfrm>
              <a:off x="4823" y="1569"/>
              <a:ext cx="186" cy="220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32" y="53"/>
                </a:cxn>
                <a:cxn ang="0">
                  <a:pos x="27" y="81"/>
                </a:cxn>
                <a:cxn ang="0">
                  <a:pos x="11" y="103"/>
                </a:cxn>
                <a:cxn ang="0">
                  <a:pos x="0" y="151"/>
                </a:cxn>
                <a:cxn ang="0">
                  <a:pos x="10" y="180"/>
                </a:cxn>
                <a:cxn ang="0">
                  <a:pos x="58" y="210"/>
                </a:cxn>
                <a:cxn ang="0">
                  <a:pos x="94" y="218"/>
                </a:cxn>
                <a:cxn ang="0">
                  <a:pos x="161" y="257"/>
                </a:cxn>
                <a:cxn ang="0">
                  <a:pos x="192" y="264"/>
                </a:cxn>
                <a:cxn ang="0">
                  <a:pos x="221" y="282"/>
                </a:cxn>
                <a:cxn ang="0">
                  <a:pos x="242" y="319"/>
                </a:cxn>
                <a:cxn ang="0">
                  <a:pos x="245" y="374"/>
                </a:cxn>
                <a:cxn ang="0">
                  <a:pos x="230" y="393"/>
                </a:cxn>
                <a:cxn ang="0">
                  <a:pos x="234" y="418"/>
                </a:cxn>
                <a:cxn ang="0">
                  <a:pos x="271" y="446"/>
                </a:cxn>
                <a:cxn ang="0">
                  <a:pos x="323" y="447"/>
                </a:cxn>
                <a:cxn ang="0">
                  <a:pos x="370" y="378"/>
                </a:cxn>
                <a:cxn ang="0">
                  <a:pos x="401" y="355"/>
                </a:cxn>
                <a:cxn ang="0">
                  <a:pos x="430" y="357"/>
                </a:cxn>
                <a:cxn ang="0">
                  <a:pos x="419" y="341"/>
                </a:cxn>
                <a:cxn ang="0">
                  <a:pos x="408" y="236"/>
                </a:cxn>
                <a:cxn ang="0">
                  <a:pos x="383" y="247"/>
                </a:cxn>
                <a:cxn ang="0">
                  <a:pos x="375" y="195"/>
                </a:cxn>
                <a:cxn ang="0">
                  <a:pos x="346" y="174"/>
                </a:cxn>
                <a:cxn ang="0">
                  <a:pos x="321" y="164"/>
                </a:cxn>
                <a:cxn ang="0">
                  <a:pos x="239" y="162"/>
                </a:cxn>
                <a:cxn ang="0">
                  <a:pos x="242" y="133"/>
                </a:cxn>
                <a:cxn ang="0">
                  <a:pos x="240" y="69"/>
                </a:cxn>
                <a:cxn ang="0">
                  <a:pos x="219" y="27"/>
                </a:cxn>
                <a:cxn ang="0">
                  <a:pos x="179" y="13"/>
                </a:cxn>
                <a:cxn ang="0">
                  <a:pos x="146" y="0"/>
                </a:cxn>
                <a:cxn ang="0">
                  <a:pos x="86" y="0"/>
                </a:cxn>
              </a:cxnLst>
              <a:rect l="0" t="0" r="r" b="b"/>
              <a:pathLst>
                <a:path w="430" h="447">
                  <a:moveTo>
                    <a:pt x="86" y="0"/>
                  </a:moveTo>
                  <a:lnTo>
                    <a:pt x="32" y="53"/>
                  </a:lnTo>
                  <a:lnTo>
                    <a:pt x="27" y="81"/>
                  </a:lnTo>
                  <a:lnTo>
                    <a:pt x="11" y="103"/>
                  </a:lnTo>
                  <a:lnTo>
                    <a:pt x="0" y="151"/>
                  </a:lnTo>
                  <a:lnTo>
                    <a:pt x="10" y="180"/>
                  </a:lnTo>
                  <a:lnTo>
                    <a:pt x="58" y="210"/>
                  </a:lnTo>
                  <a:lnTo>
                    <a:pt x="94" y="218"/>
                  </a:lnTo>
                  <a:lnTo>
                    <a:pt x="161" y="257"/>
                  </a:lnTo>
                  <a:lnTo>
                    <a:pt x="192" y="264"/>
                  </a:lnTo>
                  <a:lnTo>
                    <a:pt x="221" y="282"/>
                  </a:lnTo>
                  <a:lnTo>
                    <a:pt x="242" y="319"/>
                  </a:lnTo>
                  <a:lnTo>
                    <a:pt x="245" y="374"/>
                  </a:lnTo>
                  <a:lnTo>
                    <a:pt x="230" y="393"/>
                  </a:lnTo>
                  <a:lnTo>
                    <a:pt x="234" y="418"/>
                  </a:lnTo>
                  <a:lnTo>
                    <a:pt x="271" y="446"/>
                  </a:lnTo>
                  <a:lnTo>
                    <a:pt x="323" y="447"/>
                  </a:lnTo>
                  <a:lnTo>
                    <a:pt x="370" y="378"/>
                  </a:lnTo>
                  <a:lnTo>
                    <a:pt x="401" y="355"/>
                  </a:lnTo>
                  <a:lnTo>
                    <a:pt x="430" y="357"/>
                  </a:lnTo>
                  <a:lnTo>
                    <a:pt x="419" y="341"/>
                  </a:lnTo>
                  <a:lnTo>
                    <a:pt x="408" y="236"/>
                  </a:lnTo>
                  <a:lnTo>
                    <a:pt x="383" y="247"/>
                  </a:lnTo>
                  <a:lnTo>
                    <a:pt x="375" y="195"/>
                  </a:lnTo>
                  <a:lnTo>
                    <a:pt x="346" y="174"/>
                  </a:lnTo>
                  <a:lnTo>
                    <a:pt x="321" y="164"/>
                  </a:lnTo>
                  <a:lnTo>
                    <a:pt x="239" y="162"/>
                  </a:lnTo>
                  <a:lnTo>
                    <a:pt x="242" y="133"/>
                  </a:lnTo>
                  <a:lnTo>
                    <a:pt x="240" y="69"/>
                  </a:lnTo>
                  <a:lnTo>
                    <a:pt x="219" y="27"/>
                  </a:lnTo>
                  <a:lnTo>
                    <a:pt x="179" y="13"/>
                  </a:lnTo>
                  <a:lnTo>
                    <a:pt x="146" y="0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0" name="Freeform 36"/>
            <p:cNvSpPr>
              <a:spLocks/>
            </p:cNvSpPr>
            <p:nvPr/>
          </p:nvSpPr>
          <p:spPr bwMode="auto">
            <a:xfrm>
              <a:off x="4672" y="1636"/>
              <a:ext cx="346" cy="879"/>
            </a:xfrm>
            <a:custGeom>
              <a:avLst/>
              <a:gdLst/>
              <a:ahLst/>
              <a:cxnLst>
                <a:cxn ang="0">
                  <a:pos x="215" y="15"/>
                </a:cxn>
                <a:cxn ang="0">
                  <a:pos x="163" y="2"/>
                </a:cxn>
                <a:cxn ang="0">
                  <a:pos x="141" y="79"/>
                </a:cxn>
                <a:cxn ang="0">
                  <a:pos x="83" y="139"/>
                </a:cxn>
                <a:cxn ang="0">
                  <a:pos x="75" y="218"/>
                </a:cxn>
                <a:cxn ang="0">
                  <a:pos x="60" y="301"/>
                </a:cxn>
                <a:cxn ang="0">
                  <a:pos x="0" y="409"/>
                </a:cxn>
                <a:cxn ang="0">
                  <a:pos x="31" y="715"/>
                </a:cxn>
                <a:cxn ang="0">
                  <a:pos x="26" y="817"/>
                </a:cxn>
                <a:cxn ang="0">
                  <a:pos x="67" y="1228"/>
                </a:cxn>
                <a:cxn ang="0">
                  <a:pos x="76" y="1274"/>
                </a:cxn>
                <a:cxn ang="0">
                  <a:pos x="89" y="1337"/>
                </a:cxn>
                <a:cxn ang="0">
                  <a:pos x="76" y="1377"/>
                </a:cxn>
                <a:cxn ang="0">
                  <a:pos x="88" y="1437"/>
                </a:cxn>
                <a:cxn ang="0">
                  <a:pos x="75" y="1532"/>
                </a:cxn>
                <a:cxn ang="0">
                  <a:pos x="65" y="1591"/>
                </a:cxn>
                <a:cxn ang="0">
                  <a:pos x="88" y="1668"/>
                </a:cxn>
                <a:cxn ang="0">
                  <a:pos x="106" y="1709"/>
                </a:cxn>
                <a:cxn ang="0">
                  <a:pos x="150" y="1766"/>
                </a:cxn>
                <a:cxn ang="0">
                  <a:pos x="200" y="1781"/>
                </a:cxn>
                <a:cxn ang="0">
                  <a:pos x="268" y="1768"/>
                </a:cxn>
                <a:cxn ang="0">
                  <a:pos x="226" y="1698"/>
                </a:cxn>
                <a:cxn ang="0">
                  <a:pos x="265" y="1630"/>
                </a:cxn>
                <a:cxn ang="0">
                  <a:pos x="271" y="1593"/>
                </a:cxn>
                <a:cxn ang="0">
                  <a:pos x="276" y="1553"/>
                </a:cxn>
                <a:cxn ang="0">
                  <a:pos x="351" y="1493"/>
                </a:cxn>
                <a:cxn ang="0">
                  <a:pos x="328" y="1426"/>
                </a:cxn>
                <a:cxn ang="0">
                  <a:pos x="265" y="1360"/>
                </a:cxn>
                <a:cxn ang="0">
                  <a:pos x="325" y="1288"/>
                </a:cxn>
                <a:cxn ang="0">
                  <a:pos x="351" y="1200"/>
                </a:cxn>
                <a:cxn ang="0">
                  <a:pos x="416" y="1162"/>
                </a:cxn>
                <a:cxn ang="0">
                  <a:pos x="423" y="1121"/>
                </a:cxn>
                <a:cxn ang="0">
                  <a:pos x="354" y="1071"/>
                </a:cxn>
                <a:cxn ang="0">
                  <a:pos x="371" y="1035"/>
                </a:cxn>
                <a:cxn ang="0">
                  <a:pos x="449" y="1046"/>
                </a:cxn>
                <a:cxn ang="0">
                  <a:pos x="481" y="986"/>
                </a:cxn>
                <a:cxn ang="0">
                  <a:pos x="489" y="928"/>
                </a:cxn>
                <a:cxn ang="0">
                  <a:pos x="590" y="902"/>
                </a:cxn>
                <a:cxn ang="0">
                  <a:pos x="619" y="855"/>
                </a:cxn>
                <a:cxn ang="0">
                  <a:pos x="606" y="781"/>
                </a:cxn>
                <a:cxn ang="0">
                  <a:pos x="593" y="699"/>
                </a:cxn>
                <a:cxn ang="0">
                  <a:pos x="549" y="684"/>
                </a:cxn>
                <a:cxn ang="0">
                  <a:pos x="582" y="622"/>
                </a:cxn>
                <a:cxn ang="0">
                  <a:pos x="593" y="552"/>
                </a:cxn>
                <a:cxn ang="0">
                  <a:pos x="635" y="460"/>
                </a:cxn>
                <a:cxn ang="0">
                  <a:pos x="665" y="378"/>
                </a:cxn>
                <a:cxn ang="0">
                  <a:pos x="785" y="295"/>
                </a:cxn>
                <a:cxn ang="0">
                  <a:pos x="783" y="219"/>
                </a:cxn>
                <a:cxn ang="0">
                  <a:pos x="710" y="252"/>
                </a:cxn>
                <a:cxn ang="0">
                  <a:pos x="626" y="306"/>
                </a:cxn>
                <a:cxn ang="0">
                  <a:pos x="580" y="257"/>
                </a:cxn>
                <a:cxn ang="0">
                  <a:pos x="590" y="183"/>
                </a:cxn>
                <a:cxn ang="0">
                  <a:pos x="536" y="128"/>
                </a:cxn>
                <a:cxn ang="0">
                  <a:pos x="442" y="82"/>
                </a:cxn>
                <a:cxn ang="0">
                  <a:pos x="359" y="38"/>
                </a:cxn>
                <a:cxn ang="0">
                  <a:pos x="317" y="17"/>
                </a:cxn>
                <a:cxn ang="0">
                  <a:pos x="275" y="44"/>
                </a:cxn>
              </a:cxnLst>
              <a:rect l="0" t="0" r="r" b="b"/>
              <a:pathLst>
                <a:path w="798" h="1781">
                  <a:moveTo>
                    <a:pt x="275" y="44"/>
                  </a:moveTo>
                  <a:lnTo>
                    <a:pt x="215" y="15"/>
                  </a:lnTo>
                  <a:lnTo>
                    <a:pt x="200" y="15"/>
                  </a:lnTo>
                  <a:lnTo>
                    <a:pt x="163" y="2"/>
                  </a:lnTo>
                  <a:lnTo>
                    <a:pt x="125" y="21"/>
                  </a:lnTo>
                  <a:lnTo>
                    <a:pt x="141" y="79"/>
                  </a:lnTo>
                  <a:lnTo>
                    <a:pt x="127" y="116"/>
                  </a:lnTo>
                  <a:lnTo>
                    <a:pt x="83" y="139"/>
                  </a:lnTo>
                  <a:lnTo>
                    <a:pt x="60" y="200"/>
                  </a:lnTo>
                  <a:lnTo>
                    <a:pt x="75" y="218"/>
                  </a:lnTo>
                  <a:lnTo>
                    <a:pt x="67" y="275"/>
                  </a:lnTo>
                  <a:lnTo>
                    <a:pt x="60" y="301"/>
                  </a:lnTo>
                  <a:lnTo>
                    <a:pt x="42" y="347"/>
                  </a:lnTo>
                  <a:lnTo>
                    <a:pt x="0" y="409"/>
                  </a:lnTo>
                  <a:lnTo>
                    <a:pt x="20" y="496"/>
                  </a:lnTo>
                  <a:lnTo>
                    <a:pt x="31" y="715"/>
                  </a:lnTo>
                  <a:lnTo>
                    <a:pt x="44" y="773"/>
                  </a:lnTo>
                  <a:lnTo>
                    <a:pt x="26" y="817"/>
                  </a:lnTo>
                  <a:lnTo>
                    <a:pt x="26" y="1175"/>
                  </a:lnTo>
                  <a:lnTo>
                    <a:pt x="67" y="1228"/>
                  </a:lnTo>
                  <a:lnTo>
                    <a:pt x="59" y="1259"/>
                  </a:lnTo>
                  <a:lnTo>
                    <a:pt x="76" y="1274"/>
                  </a:lnTo>
                  <a:lnTo>
                    <a:pt x="63" y="1313"/>
                  </a:lnTo>
                  <a:lnTo>
                    <a:pt x="89" y="1337"/>
                  </a:lnTo>
                  <a:lnTo>
                    <a:pt x="91" y="1395"/>
                  </a:lnTo>
                  <a:lnTo>
                    <a:pt x="76" y="1377"/>
                  </a:lnTo>
                  <a:lnTo>
                    <a:pt x="76" y="1396"/>
                  </a:lnTo>
                  <a:lnTo>
                    <a:pt x="88" y="1437"/>
                  </a:lnTo>
                  <a:lnTo>
                    <a:pt x="88" y="1496"/>
                  </a:lnTo>
                  <a:lnTo>
                    <a:pt x="75" y="1532"/>
                  </a:lnTo>
                  <a:lnTo>
                    <a:pt x="73" y="1571"/>
                  </a:lnTo>
                  <a:lnTo>
                    <a:pt x="65" y="1591"/>
                  </a:lnTo>
                  <a:lnTo>
                    <a:pt x="65" y="1645"/>
                  </a:lnTo>
                  <a:lnTo>
                    <a:pt x="88" y="1668"/>
                  </a:lnTo>
                  <a:lnTo>
                    <a:pt x="99" y="1665"/>
                  </a:lnTo>
                  <a:lnTo>
                    <a:pt x="106" y="1709"/>
                  </a:lnTo>
                  <a:lnTo>
                    <a:pt x="112" y="1745"/>
                  </a:lnTo>
                  <a:lnTo>
                    <a:pt x="150" y="1766"/>
                  </a:lnTo>
                  <a:lnTo>
                    <a:pt x="180" y="1770"/>
                  </a:lnTo>
                  <a:lnTo>
                    <a:pt x="200" y="1781"/>
                  </a:lnTo>
                  <a:lnTo>
                    <a:pt x="226" y="1774"/>
                  </a:lnTo>
                  <a:lnTo>
                    <a:pt x="268" y="1768"/>
                  </a:lnTo>
                  <a:lnTo>
                    <a:pt x="237" y="1717"/>
                  </a:lnTo>
                  <a:lnTo>
                    <a:pt x="226" y="1698"/>
                  </a:lnTo>
                  <a:lnTo>
                    <a:pt x="241" y="1640"/>
                  </a:lnTo>
                  <a:lnTo>
                    <a:pt x="265" y="1630"/>
                  </a:lnTo>
                  <a:lnTo>
                    <a:pt x="278" y="1604"/>
                  </a:lnTo>
                  <a:lnTo>
                    <a:pt x="271" y="1593"/>
                  </a:lnTo>
                  <a:lnTo>
                    <a:pt x="265" y="1581"/>
                  </a:lnTo>
                  <a:lnTo>
                    <a:pt x="276" y="1553"/>
                  </a:lnTo>
                  <a:lnTo>
                    <a:pt x="315" y="1526"/>
                  </a:lnTo>
                  <a:lnTo>
                    <a:pt x="351" y="1493"/>
                  </a:lnTo>
                  <a:lnTo>
                    <a:pt x="351" y="1437"/>
                  </a:lnTo>
                  <a:lnTo>
                    <a:pt x="328" y="1426"/>
                  </a:lnTo>
                  <a:lnTo>
                    <a:pt x="280" y="1391"/>
                  </a:lnTo>
                  <a:lnTo>
                    <a:pt x="265" y="1360"/>
                  </a:lnTo>
                  <a:lnTo>
                    <a:pt x="280" y="1336"/>
                  </a:lnTo>
                  <a:lnTo>
                    <a:pt x="325" y="1288"/>
                  </a:lnTo>
                  <a:lnTo>
                    <a:pt x="351" y="1262"/>
                  </a:lnTo>
                  <a:lnTo>
                    <a:pt x="351" y="1200"/>
                  </a:lnTo>
                  <a:lnTo>
                    <a:pt x="367" y="1134"/>
                  </a:lnTo>
                  <a:lnTo>
                    <a:pt x="416" y="1162"/>
                  </a:lnTo>
                  <a:lnTo>
                    <a:pt x="439" y="1148"/>
                  </a:lnTo>
                  <a:lnTo>
                    <a:pt x="423" y="1121"/>
                  </a:lnTo>
                  <a:lnTo>
                    <a:pt x="366" y="1121"/>
                  </a:lnTo>
                  <a:lnTo>
                    <a:pt x="354" y="1071"/>
                  </a:lnTo>
                  <a:lnTo>
                    <a:pt x="340" y="1033"/>
                  </a:lnTo>
                  <a:lnTo>
                    <a:pt x="371" y="1035"/>
                  </a:lnTo>
                  <a:lnTo>
                    <a:pt x="406" y="1041"/>
                  </a:lnTo>
                  <a:lnTo>
                    <a:pt x="449" y="1046"/>
                  </a:lnTo>
                  <a:lnTo>
                    <a:pt x="465" y="1038"/>
                  </a:lnTo>
                  <a:lnTo>
                    <a:pt x="481" y="986"/>
                  </a:lnTo>
                  <a:lnTo>
                    <a:pt x="481" y="958"/>
                  </a:lnTo>
                  <a:lnTo>
                    <a:pt x="489" y="928"/>
                  </a:lnTo>
                  <a:lnTo>
                    <a:pt x="504" y="902"/>
                  </a:lnTo>
                  <a:lnTo>
                    <a:pt x="590" y="902"/>
                  </a:lnTo>
                  <a:lnTo>
                    <a:pt x="590" y="879"/>
                  </a:lnTo>
                  <a:lnTo>
                    <a:pt x="619" y="855"/>
                  </a:lnTo>
                  <a:lnTo>
                    <a:pt x="632" y="819"/>
                  </a:lnTo>
                  <a:lnTo>
                    <a:pt x="606" y="781"/>
                  </a:lnTo>
                  <a:lnTo>
                    <a:pt x="606" y="756"/>
                  </a:lnTo>
                  <a:lnTo>
                    <a:pt x="593" y="699"/>
                  </a:lnTo>
                  <a:lnTo>
                    <a:pt x="572" y="688"/>
                  </a:lnTo>
                  <a:lnTo>
                    <a:pt x="549" y="684"/>
                  </a:lnTo>
                  <a:lnTo>
                    <a:pt x="549" y="653"/>
                  </a:lnTo>
                  <a:lnTo>
                    <a:pt x="582" y="622"/>
                  </a:lnTo>
                  <a:lnTo>
                    <a:pt x="583" y="591"/>
                  </a:lnTo>
                  <a:lnTo>
                    <a:pt x="593" y="552"/>
                  </a:lnTo>
                  <a:lnTo>
                    <a:pt x="593" y="496"/>
                  </a:lnTo>
                  <a:lnTo>
                    <a:pt x="635" y="460"/>
                  </a:lnTo>
                  <a:lnTo>
                    <a:pt x="635" y="408"/>
                  </a:lnTo>
                  <a:lnTo>
                    <a:pt x="665" y="378"/>
                  </a:lnTo>
                  <a:lnTo>
                    <a:pt x="730" y="324"/>
                  </a:lnTo>
                  <a:lnTo>
                    <a:pt x="785" y="295"/>
                  </a:lnTo>
                  <a:lnTo>
                    <a:pt x="798" y="259"/>
                  </a:lnTo>
                  <a:lnTo>
                    <a:pt x="783" y="219"/>
                  </a:lnTo>
                  <a:lnTo>
                    <a:pt x="744" y="219"/>
                  </a:lnTo>
                  <a:lnTo>
                    <a:pt x="710" y="252"/>
                  </a:lnTo>
                  <a:lnTo>
                    <a:pt x="673" y="310"/>
                  </a:lnTo>
                  <a:lnTo>
                    <a:pt x="626" y="306"/>
                  </a:lnTo>
                  <a:lnTo>
                    <a:pt x="582" y="282"/>
                  </a:lnTo>
                  <a:lnTo>
                    <a:pt x="580" y="257"/>
                  </a:lnTo>
                  <a:lnTo>
                    <a:pt x="593" y="234"/>
                  </a:lnTo>
                  <a:lnTo>
                    <a:pt x="590" y="183"/>
                  </a:lnTo>
                  <a:lnTo>
                    <a:pt x="569" y="146"/>
                  </a:lnTo>
                  <a:lnTo>
                    <a:pt x="536" y="128"/>
                  </a:lnTo>
                  <a:lnTo>
                    <a:pt x="505" y="121"/>
                  </a:lnTo>
                  <a:lnTo>
                    <a:pt x="442" y="82"/>
                  </a:lnTo>
                  <a:lnTo>
                    <a:pt x="403" y="71"/>
                  </a:lnTo>
                  <a:lnTo>
                    <a:pt x="359" y="38"/>
                  </a:lnTo>
                  <a:lnTo>
                    <a:pt x="354" y="13"/>
                  </a:lnTo>
                  <a:lnTo>
                    <a:pt x="317" y="17"/>
                  </a:lnTo>
                  <a:lnTo>
                    <a:pt x="288" y="0"/>
                  </a:lnTo>
                  <a:lnTo>
                    <a:pt x="275" y="44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1" name="Freeform 37"/>
            <p:cNvSpPr>
              <a:spLocks/>
            </p:cNvSpPr>
            <p:nvPr/>
          </p:nvSpPr>
          <p:spPr bwMode="auto">
            <a:xfrm>
              <a:off x="4909" y="1862"/>
              <a:ext cx="117" cy="132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44" y="39"/>
                </a:cxn>
                <a:cxn ang="0">
                  <a:pos x="44" y="90"/>
                </a:cxn>
                <a:cxn ang="0">
                  <a:pos x="34" y="127"/>
                </a:cxn>
                <a:cxn ang="0">
                  <a:pos x="33" y="164"/>
                </a:cxn>
                <a:cxn ang="0">
                  <a:pos x="0" y="196"/>
                </a:cxn>
                <a:cxn ang="0">
                  <a:pos x="0" y="227"/>
                </a:cxn>
                <a:cxn ang="0">
                  <a:pos x="23" y="231"/>
                </a:cxn>
                <a:cxn ang="0">
                  <a:pos x="41" y="242"/>
                </a:cxn>
                <a:cxn ang="0">
                  <a:pos x="44" y="247"/>
                </a:cxn>
                <a:cxn ang="0">
                  <a:pos x="94" y="270"/>
                </a:cxn>
                <a:cxn ang="0">
                  <a:pos x="116" y="257"/>
                </a:cxn>
                <a:cxn ang="0">
                  <a:pos x="185" y="257"/>
                </a:cxn>
                <a:cxn ang="0">
                  <a:pos x="205" y="232"/>
                </a:cxn>
                <a:cxn ang="0">
                  <a:pos x="231" y="209"/>
                </a:cxn>
                <a:cxn ang="0">
                  <a:pos x="246" y="159"/>
                </a:cxn>
                <a:cxn ang="0">
                  <a:pos x="268" y="141"/>
                </a:cxn>
                <a:cxn ang="0">
                  <a:pos x="218" y="87"/>
                </a:cxn>
                <a:cxn ang="0">
                  <a:pos x="158" y="52"/>
                </a:cxn>
                <a:cxn ang="0">
                  <a:pos x="117" y="57"/>
                </a:cxn>
                <a:cxn ang="0">
                  <a:pos x="112" y="23"/>
                </a:cxn>
                <a:cxn ang="0">
                  <a:pos x="86" y="0"/>
                </a:cxn>
              </a:cxnLst>
              <a:rect l="0" t="0" r="r" b="b"/>
              <a:pathLst>
                <a:path w="268" h="270">
                  <a:moveTo>
                    <a:pt x="86" y="0"/>
                  </a:moveTo>
                  <a:lnTo>
                    <a:pt x="44" y="39"/>
                  </a:lnTo>
                  <a:lnTo>
                    <a:pt x="44" y="90"/>
                  </a:lnTo>
                  <a:lnTo>
                    <a:pt x="34" y="127"/>
                  </a:lnTo>
                  <a:lnTo>
                    <a:pt x="33" y="164"/>
                  </a:lnTo>
                  <a:lnTo>
                    <a:pt x="0" y="196"/>
                  </a:lnTo>
                  <a:lnTo>
                    <a:pt x="0" y="227"/>
                  </a:lnTo>
                  <a:lnTo>
                    <a:pt x="23" y="231"/>
                  </a:lnTo>
                  <a:lnTo>
                    <a:pt x="41" y="242"/>
                  </a:lnTo>
                  <a:lnTo>
                    <a:pt x="44" y="247"/>
                  </a:lnTo>
                  <a:lnTo>
                    <a:pt x="94" y="270"/>
                  </a:lnTo>
                  <a:lnTo>
                    <a:pt x="116" y="257"/>
                  </a:lnTo>
                  <a:lnTo>
                    <a:pt x="185" y="257"/>
                  </a:lnTo>
                  <a:lnTo>
                    <a:pt x="205" y="232"/>
                  </a:lnTo>
                  <a:lnTo>
                    <a:pt x="231" y="209"/>
                  </a:lnTo>
                  <a:lnTo>
                    <a:pt x="246" y="159"/>
                  </a:lnTo>
                  <a:lnTo>
                    <a:pt x="268" y="141"/>
                  </a:lnTo>
                  <a:lnTo>
                    <a:pt x="218" y="87"/>
                  </a:lnTo>
                  <a:lnTo>
                    <a:pt x="158" y="52"/>
                  </a:lnTo>
                  <a:lnTo>
                    <a:pt x="117" y="57"/>
                  </a:lnTo>
                  <a:lnTo>
                    <a:pt x="112" y="2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2" name="Freeform 38"/>
            <p:cNvSpPr>
              <a:spLocks/>
            </p:cNvSpPr>
            <p:nvPr/>
          </p:nvSpPr>
          <p:spPr bwMode="auto">
            <a:xfrm>
              <a:off x="4626" y="1519"/>
              <a:ext cx="161" cy="1033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151" y="125"/>
                </a:cxn>
                <a:cxn ang="0">
                  <a:pos x="235" y="262"/>
                </a:cxn>
                <a:cxn ang="0">
                  <a:pos x="235" y="355"/>
                </a:cxn>
                <a:cxn ang="0">
                  <a:pos x="170" y="437"/>
                </a:cxn>
                <a:cxn ang="0">
                  <a:pos x="170" y="542"/>
                </a:cxn>
                <a:cxn ang="0">
                  <a:pos x="107" y="647"/>
                </a:cxn>
                <a:cxn ang="0">
                  <a:pos x="130" y="805"/>
                </a:cxn>
                <a:cxn ang="0">
                  <a:pos x="151" y="1010"/>
                </a:cxn>
                <a:cxn ang="0">
                  <a:pos x="133" y="1311"/>
                </a:cxn>
                <a:cxn ang="0">
                  <a:pos x="174" y="1467"/>
                </a:cxn>
                <a:cxn ang="0">
                  <a:pos x="183" y="1513"/>
                </a:cxn>
                <a:cxn ang="0">
                  <a:pos x="196" y="1575"/>
                </a:cxn>
                <a:cxn ang="0">
                  <a:pos x="183" y="1619"/>
                </a:cxn>
                <a:cxn ang="0">
                  <a:pos x="195" y="1680"/>
                </a:cxn>
                <a:cxn ang="0">
                  <a:pos x="182" y="1774"/>
                </a:cxn>
                <a:cxn ang="0">
                  <a:pos x="172" y="1830"/>
                </a:cxn>
                <a:cxn ang="0">
                  <a:pos x="195" y="1907"/>
                </a:cxn>
                <a:cxn ang="0">
                  <a:pos x="219" y="1984"/>
                </a:cxn>
                <a:cxn ang="0">
                  <a:pos x="284" y="2009"/>
                </a:cxn>
                <a:cxn ang="0">
                  <a:pos x="338" y="2010"/>
                </a:cxn>
                <a:cxn ang="0">
                  <a:pos x="325" y="2040"/>
                </a:cxn>
                <a:cxn ang="0">
                  <a:pos x="284" y="2066"/>
                </a:cxn>
                <a:cxn ang="0">
                  <a:pos x="224" y="2045"/>
                </a:cxn>
                <a:cxn ang="0">
                  <a:pos x="232" y="2017"/>
                </a:cxn>
                <a:cxn ang="0">
                  <a:pos x="209" y="1992"/>
                </a:cxn>
                <a:cxn ang="0">
                  <a:pos x="153" y="1982"/>
                </a:cxn>
                <a:cxn ang="0">
                  <a:pos x="127" y="1914"/>
                </a:cxn>
                <a:cxn ang="0">
                  <a:pos x="107" y="1801"/>
                </a:cxn>
                <a:cxn ang="0">
                  <a:pos x="97" y="1742"/>
                </a:cxn>
                <a:cxn ang="0">
                  <a:pos x="76" y="1694"/>
                </a:cxn>
                <a:cxn ang="0">
                  <a:pos x="58" y="1681"/>
                </a:cxn>
                <a:cxn ang="0">
                  <a:pos x="0" y="1642"/>
                </a:cxn>
                <a:cxn ang="0">
                  <a:pos x="45" y="1593"/>
                </a:cxn>
                <a:cxn ang="0">
                  <a:pos x="84" y="1642"/>
                </a:cxn>
                <a:cxn ang="0">
                  <a:pos x="96" y="1614"/>
                </a:cxn>
                <a:cxn ang="0">
                  <a:pos x="112" y="1550"/>
                </a:cxn>
                <a:cxn ang="0">
                  <a:pos x="122" y="1527"/>
                </a:cxn>
                <a:cxn ang="0">
                  <a:pos x="83" y="1318"/>
                </a:cxn>
                <a:cxn ang="0">
                  <a:pos x="18" y="1290"/>
                </a:cxn>
                <a:cxn ang="0">
                  <a:pos x="31" y="1197"/>
                </a:cxn>
                <a:cxn ang="0">
                  <a:pos x="19" y="1143"/>
                </a:cxn>
                <a:cxn ang="0">
                  <a:pos x="47" y="1020"/>
                </a:cxn>
                <a:cxn ang="0">
                  <a:pos x="70" y="940"/>
                </a:cxn>
                <a:cxn ang="0">
                  <a:pos x="70" y="735"/>
                </a:cxn>
                <a:cxn ang="0">
                  <a:pos x="91" y="684"/>
                </a:cxn>
                <a:cxn ang="0">
                  <a:pos x="70" y="589"/>
                </a:cxn>
                <a:cxn ang="0">
                  <a:pos x="84" y="531"/>
                </a:cxn>
                <a:cxn ang="0">
                  <a:pos x="60" y="352"/>
                </a:cxn>
                <a:cxn ang="0">
                  <a:pos x="83" y="270"/>
                </a:cxn>
                <a:cxn ang="0">
                  <a:pos x="83" y="138"/>
                </a:cxn>
                <a:cxn ang="0">
                  <a:pos x="42" y="62"/>
                </a:cxn>
              </a:cxnLst>
              <a:rect l="0" t="0" r="r" b="b"/>
              <a:pathLst>
                <a:path w="375" h="2094">
                  <a:moveTo>
                    <a:pt x="42" y="62"/>
                  </a:moveTo>
                  <a:lnTo>
                    <a:pt x="84" y="0"/>
                  </a:lnTo>
                  <a:lnTo>
                    <a:pt x="120" y="49"/>
                  </a:lnTo>
                  <a:lnTo>
                    <a:pt x="151" y="125"/>
                  </a:lnTo>
                  <a:lnTo>
                    <a:pt x="127" y="200"/>
                  </a:lnTo>
                  <a:lnTo>
                    <a:pt x="235" y="262"/>
                  </a:lnTo>
                  <a:lnTo>
                    <a:pt x="250" y="321"/>
                  </a:lnTo>
                  <a:lnTo>
                    <a:pt x="235" y="355"/>
                  </a:lnTo>
                  <a:lnTo>
                    <a:pt x="195" y="382"/>
                  </a:lnTo>
                  <a:lnTo>
                    <a:pt x="170" y="437"/>
                  </a:lnTo>
                  <a:lnTo>
                    <a:pt x="182" y="458"/>
                  </a:lnTo>
                  <a:lnTo>
                    <a:pt x="170" y="542"/>
                  </a:lnTo>
                  <a:lnTo>
                    <a:pt x="157" y="583"/>
                  </a:lnTo>
                  <a:lnTo>
                    <a:pt x="107" y="647"/>
                  </a:lnTo>
                  <a:lnTo>
                    <a:pt x="125" y="719"/>
                  </a:lnTo>
                  <a:lnTo>
                    <a:pt x="130" y="805"/>
                  </a:lnTo>
                  <a:lnTo>
                    <a:pt x="141" y="968"/>
                  </a:lnTo>
                  <a:lnTo>
                    <a:pt x="151" y="1010"/>
                  </a:lnTo>
                  <a:lnTo>
                    <a:pt x="133" y="1056"/>
                  </a:lnTo>
                  <a:lnTo>
                    <a:pt x="133" y="1311"/>
                  </a:lnTo>
                  <a:lnTo>
                    <a:pt x="133" y="1414"/>
                  </a:lnTo>
                  <a:lnTo>
                    <a:pt x="174" y="1467"/>
                  </a:lnTo>
                  <a:lnTo>
                    <a:pt x="170" y="1498"/>
                  </a:lnTo>
                  <a:lnTo>
                    <a:pt x="183" y="1513"/>
                  </a:lnTo>
                  <a:lnTo>
                    <a:pt x="170" y="1553"/>
                  </a:lnTo>
                  <a:lnTo>
                    <a:pt x="196" y="1575"/>
                  </a:lnTo>
                  <a:lnTo>
                    <a:pt x="196" y="1630"/>
                  </a:lnTo>
                  <a:lnTo>
                    <a:pt x="183" y="1619"/>
                  </a:lnTo>
                  <a:lnTo>
                    <a:pt x="183" y="1635"/>
                  </a:lnTo>
                  <a:lnTo>
                    <a:pt x="195" y="1680"/>
                  </a:lnTo>
                  <a:lnTo>
                    <a:pt x="195" y="1735"/>
                  </a:lnTo>
                  <a:lnTo>
                    <a:pt x="182" y="1774"/>
                  </a:lnTo>
                  <a:lnTo>
                    <a:pt x="182" y="1809"/>
                  </a:lnTo>
                  <a:lnTo>
                    <a:pt x="172" y="1830"/>
                  </a:lnTo>
                  <a:lnTo>
                    <a:pt x="172" y="1884"/>
                  </a:lnTo>
                  <a:lnTo>
                    <a:pt x="195" y="1907"/>
                  </a:lnTo>
                  <a:lnTo>
                    <a:pt x="206" y="1907"/>
                  </a:lnTo>
                  <a:lnTo>
                    <a:pt x="219" y="1984"/>
                  </a:lnTo>
                  <a:lnTo>
                    <a:pt x="257" y="2005"/>
                  </a:lnTo>
                  <a:lnTo>
                    <a:pt x="284" y="2009"/>
                  </a:lnTo>
                  <a:lnTo>
                    <a:pt x="309" y="2020"/>
                  </a:lnTo>
                  <a:lnTo>
                    <a:pt x="338" y="2010"/>
                  </a:lnTo>
                  <a:lnTo>
                    <a:pt x="375" y="2007"/>
                  </a:lnTo>
                  <a:lnTo>
                    <a:pt x="325" y="2040"/>
                  </a:lnTo>
                  <a:lnTo>
                    <a:pt x="300" y="2043"/>
                  </a:lnTo>
                  <a:lnTo>
                    <a:pt x="284" y="2066"/>
                  </a:lnTo>
                  <a:lnTo>
                    <a:pt x="281" y="2094"/>
                  </a:lnTo>
                  <a:lnTo>
                    <a:pt x="224" y="2045"/>
                  </a:lnTo>
                  <a:lnTo>
                    <a:pt x="239" y="2031"/>
                  </a:lnTo>
                  <a:lnTo>
                    <a:pt x="232" y="2017"/>
                  </a:lnTo>
                  <a:lnTo>
                    <a:pt x="219" y="2020"/>
                  </a:lnTo>
                  <a:lnTo>
                    <a:pt x="209" y="1992"/>
                  </a:lnTo>
                  <a:lnTo>
                    <a:pt x="174" y="1992"/>
                  </a:lnTo>
                  <a:lnTo>
                    <a:pt x="153" y="1982"/>
                  </a:lnTo>
                  <a:lnTo>
                    <a:pt x="153" y="1955"/>
                  </a:lnTo>
                  <a:lnTo>
                    <a:pt x="127" y="1914"/>
                  </a:lnTo>
                  <a:lnTo>
                    <a:pt x="110" y="1835"/>
                  </a:lnTo>
                  <a:lnTo>
                    <a:pt x="107" y="1801"/>
                  </a:lnTo>
                  <a:lnTo>
                    <a:pt x="83" y="1752"/>
                  </a:lnTo>
                  <a:lnTo>
                    <a:pt x="97" y="1742"/>
                  </a:lnTo>
                  <a:lnTo>
                    <a:pt x="118" y="1735"/>
                  </a:lnTo>
                  <a:lnTo>
                    <a:pt x="76" y="1694"/>
                  </a:lnTo>
                  <a:lnTo>
                    <a:pt x="73" y="1675"/>
                  </a:lnTo>
                  <a:lnTo>
                    <a:pt x="58" y="1681"/>
                  </a:lnTo>
                  <a:lnTo>
                    <a:pt x="34" y="1666"/>
                  </a:lnTo>
                  <a:lnTo>
                    <a:pt x="0" y="1642"/>
                  </a:lnTo>
                  <a:lnTo>
                    <a:pt x="23" y="1621"/>
                  </a:lnTo>
                  <a:lnTo>
                    <a:pt x="45" y="1593"/>
                  </a:lnTo>
                  <a:lnTo>
                    <a:pt x="52" y="1611"/>
                  </a:lnTo>
                  <a:lnTo>
                    <a:pt x="84" y="1642"/>
                  </a:lnTo>
                  <a:lnTo>
                    <a:pt x="112" y="1635"/>
                  </a:lnTo>
                  <a:lnTo>
                    <a:pt x="96" y="1614"/>
                  </a:lnTo>
                  <a:lnTo>
                    <a:pt x="107" y="1585"/>
                  </a:lnTo>
                  <a:lnTo>
                    <a:pt x="112" y="1550"/>
                  </a:lnTo>
                  <a:lnTo>
                    <a:pt x="97" y="1539"/>
                  </a:lnTo>
                  <a:lnTo>
                    <a:pt x="122" y="1527"/>
                  </a:lnTo>
                  <a:lnTo>
                    <a:pt x="81" y="1472"/>
                  </a:lnTo>
                  <a:lnTo>
                    <a:pt x="83" y="1318"/>
                  </a:lnTo>
                  <a:lnTo>
                    <a:pt x="47" y="1319"/>
                  </a:lnTo>
                  <a:lnTo>
                    <a:pt x="18" y="1290"/>
                  </a:lnTo>
                  <a:lnTo>
                    <a:pt x="14" y="1226"/>
                  </a:lnTo>
                  <a:lnTo>
                    <a:pt x="31" y="1197"/>
                  </a:lnTo>
                  <a:lnTo>
                    <a:pt x="31" y="1154"/>
                  </a:lnTo>
                  <a:lnTo>
                    <a:pt x="19" y="1143"/>
                  </a:lnTo>
                  <a:lnTo>
                    <a:pt x="29" y="1084"/>
                  </a:lnTo>
                  <a:lnTo>
                    <a:pt x="47" y="1020"/>
                  </a:lnTo>
                  <a:lnTo>
                    <a:pt x="45" y="966"/>
                  </a:lnTo>
                  <a:lnTo>
                    <a:pt x="70" y="940"/>
                  </a:lnTo>
                  <a:lnTo>
                    <a:pt x="70" y="871"/>
                  </a:lnTo>
                  <a:lnTo>
                    <a:pt x="70" y="735"/>
                  </a:lnTo>
                  <a:lnTo>
                    <a:pt x="96" y="701"/>
                  </a:lnTo>
                  <a:lnTo>
                    <a:pt x="91" y="684"/>
                  </a:lnTo>
                  <a:lnTo>
                    <a:pt x="73" y="657"/>
                  </a:lnTo>
                  <a:lnTo>
                    <a:pt x="70" y="589"/>
                  </a:lnTo>
                  <a:lnTo>
                    <a:pt x="78" y="575"/>
                  </a:lnTo>
                  <a:lnTo>
                    <a:pt x="84" y="531"/>
                  </a:lnTo>
                  <a:lnTo>
                    <a:pt x="88" y="368"/>
                  </a:lnTo>
                  <a:lnTo>
                    <a:pt x="60" y="352"/>
                  </a:lnTo>
                  <a:lnTo>
                    <a:pt x="83" y="318"/>
                  </a:lnTo>
                  <a:lnTo>
                    <a:pt x="83" y="270"/>
                  </a:lnTo>
                  <a:lnTo>
                    <a:pt x="83" y="202"/>
                  </a:lnTo>
                  <a:lnTo>
                    <a:pt x="83" y="138"/>
                  </a:lnTo>
                  <a:lnTo>
                    <a:pt x="68" y="84"/>
                  </a:lnTo>
                  <a:lnTo>
                    <a:pt x="42" y="62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3" name="Freeform 39"/>
            <p:cNvSpPr>
              <a:spLocks/>
            </p:cNvSpPr>
            <p:nvPr/>
          </p:nvSpPr>
          <p:spPr bwMode="auto">
            <a:xfrm>
              <a:off x="4072" y="617"/>
              <a:ext cx="142" cy="126"/>
            </a:xfrm>
            <a:custGeom>
              <a:avLst/>
              <a:gdLst/>
              <a:ahLst/>
              <a:cxnLst>
                <a:cxn ang="0">
                  <a:pos x="925" y="11"/>
                </a:cxn>
                <a:cxn ang="0">
                  <a:pos x="756" y="0"/>
                </a:cxn>
                <a:cxn ang="0">
                  <a:pos x="649" y="59"/>
                </a:cxn>
                <a:cxn ang="0">
                  <a:pos x="472" y="35"/>
                </a:cxn>
                <a:cxn ang="0">
                  <a:pos x="446" y="126"/>
                </a:cxn>
                <a:cxn ang="0">
                  <a:pos x="331" y="185"/>
                </a:cxn>
                <a:cxn ang="0">
                  <a:pos x="383" y="310"/>
                </a:cxn>
                <a:cxn ang="0">
                  <a:pos x="384" y="408"/>
                </a:cxn>
                <a:cxn ang="0">
                  <a:pos x="224" y="443"/>
                </a:cxn>
                <a:cxn ang="0">
                  <a:pos x="91" y="482"/>
                </a:cxn>
                <a:cxn ang="0">
                  <a:pos x="19" y="613"/>
                </a:cxn>
                <a:cxn ang="0">
                  <a:pos x="0" y="691"/>
                </a:cxn>
                <a:cxn ang="0">
                  <a:pos x="110" y="739"/>
                </a:cxn>
                <a:cxn ang="0">
                  <a:pos x="338" y="845"/>
                </a:cxn>
                <a:cxn ang="0">
                  <a:pos x="499" y="845"/>
                </a:cxn>
                <a:cxn ang="0">
                  <a:pos x="608" y="797"/>
                </a:cxn>
                <a:cxn ang="0">
                  <a:pos x="682" y="891"/>
                </a:cxn>
                <a:cxn ang="0">
                  <a:pos x="793" y="782"/>
                </a:cxn>
                <a:cxn ang="0">
                  <a:pos x="806" y="755"/>
                </a:cxn>
                <a:cxn ang="0">
                  <a:pos x="1150" y="428"/>
                </a:cxn>
                <a:cxn ang="0">
                  <a:pos x="959" y="464"/>
                </a:cxn>
                <a:cxn ang="0">
                  <a:pos x="947" y="417"/>
                </a:cxn>
                <a:cxn ang="0">
                  <a:pos x="852" y="478"/>
                </a:cxn>
                <a:cxn ang="0">
                  <a:pos x="831" y="453"/>
                </a:cxn>
                <a:cxn ang="0">
                  <a:pos x="789" y="432"/>
                </a:cxn>
                <a:cxn ang="0">
                  <a:pos x="817" y="105"/>
                </a:cxn>
                <a:cxn ang="0">
                  <a:pos x="892" y="76"/>
                </a:cxn>
                <a:cxn ang="0">
                  <a:pos x="925" y="11"/>
                </a:cxn>
              </a:cxnLst>
              <a:rect l="0" t="0" r="r" b="b"/>
              <a:pathLst>
                <a:path w="1150" h="891">
                  <a:moveTo>
                    <a:pt x="925" y="11"/>
                  </a:moveTo>
                  <a:lnTo>
                    <a:pt x="756" y="0"/>
                  </a:lnTo>
                  <a:lnTo>
                    <a:pt x="649" y="59"/>
                  </a:lnTo>
                  <a:lnTo>
                    <a:pt x="472" y="35"/>
                  </a:lnTo>
                  <a:lnTo>
                    <a:pt x="446" y="126"/>
                  </a:lnTo>
                  <a:lnTo>
                    <a:pt x="331" y="185"/>
                  </a:lnTo>
                  <a:lnTo>
                    <a:pt x="383" y="310"/>
                  </a:lnTo>
                  <a:lnTo>
                    <a:pt x="384" y="408"/>
                  </a:lnTo>
                  <a:lnTo>
                    <a:pt x="224" y="443"/>
                  </a:lnTo>
                  <a:lnTo>
                    <a:pt x="91" y="482"/>
                  </a:lnTo>
                  <a:lnTo>
                    <a:pt x="19" y="613"/>
                  </a:lnTo>
                  <a:lnTo>
                    <a:pt x="0" y="691"/>
                  </a:lnTo>
                  <a:lnTo>
                    <a:pt x="110" y="739"/>
                  </a:lnTo>
                  <a:lnTo>
                    <a:pt x="338" y="845"/>
                  </a:lnTo>
                  <a:lnTo>
                    <a:pt x="499" y="845"/>
                  </a:lnTo>
                  <a:lnTo>
                    <a:pt x="608" y="797"/>
                  </a:lnTo>
                  <a:lnTo>
                    <a:pt x="682" y="891"/>
                  </a:lnTo>
                  <a:lnTo>
                    <a:pt x="793" y="782"/>
                  </a:lnTo>
                  <a:lnTo>
                    <a:pt x="806" y="755"/>
                  </a:lnTo>
                  <a:lnTo>
                    <a:pt x="1150" y="428"/>
                  </a:lnTo>
                  <a:lnTo>
                    <a:pt x="959" y="464"/>
                  </a:lnTo>
                  <a:lnTo>
                    <a:pt x="947" y="417"/>
                  </a:lnTo>
                  <a:lnTo>
                    <a:pt x="852" y="478"/>
                  </a:lnTo>
                  <a:lnTo>
                    <a:pt x="831" y="453"/>
                  </a:lnTo>
                  <a:lnTo>
                    <a:pt x="789" y="432"/>
                  </a:lnTo>
                  <a:lnTo>
                    <a:pt x="817" y="105"/>
                  </a:lnTo>
                  <a:lnTo>
                    <a:pt x="892" y="76"/>
                  </a:lnTo>
                  <a:lnTo>
                    <a:pt x="925" y="11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4" name="Freeform 40"/>
            <p:cNvSpPr>
              <a:spLocks/>
            </p:cNvSpPr>
            <p:nvPr/>
          </p:nvSpPr>
          <p:spPr bwMode="auto">
            <a:xfrm>
              <a:off x="4169" y="618"/>
              <a:ext cx="25" cy="64"/>
            </a:xfrm>
            <a:custGeom>
              <a:avLst/>
              <a:gdLst/>
              <a:ahLst/>
              <a:cxnLst>
                <a:cxn ang="0">
                  <a:pos x="21" y="97"/>
                </a:cxn>
                <a:cxn ang="0">
                  <a:pos x="0" y="425"/>
                </a:cxn>
                <a:cxn ang="0">
                  <a:pos x="42" y="451"/>
                </a:cxn>
                <a:cxn ang="0">
                  <a:pos x="91" y="360"/>
                </a:cxn>
                <a:cxn ang="0">
                  <a:pos x="183" y="299"/>
                </a:cxn>
                <a:cxn ang="0">
                  <a:pos x="199" y="57"/>
                </a:cxn>
                <a:cxn ang="0">
                  <a:pos x="164" y="49"/>
                </a:cxn>
                <a:cxn ang="0">
                  <a:pos x="136" y="0"/>
                </a:cxn>
                <a:cxn ang="0">
                  <a:pos x="96" y="60"/>
                </a:cxn>
                <a:cxn ang="0">
                  <a:pos x="21" y="97"/>
                </a:cxn>
              </a:cxnLst>
              <a:rect l="0" t="0" r="r" b="b"/>
              <a:pathLst>
                <a:path w="199" h="451">
                  <a:moveTo>
                    <a:pt x="21" y="97"/>
                  </a:moveTo>
                  <a:lnTo>
                    <a:pt x="0" y="425"/>
                  </a:lnTo>
                  <a:lnTo>
                    <a:pt x="42" y="451"/>
                  </a:lnTo>
                  <a:lnTo>
                    <a:pt x="91" y="360"/>
                  </a:lnTo>
                  <a:lnTo>
                    <a:pt x="183" y="299"/>
                  </a:lnTo>
                  <a:lnTo>
                    <a:pt x="199" y="57"/>
                  </a:lnTo>
                  <a:lnTo>
                    <a:pt x="164" y="49"/>
                  </a:lnTo>
                  <a:lnTo>
                    <a:pt x="136" y="0"/>
                  </a:lnTo>
                  <a:lnTo>
                    <a:pt x="96" y="60"/>
                  </a:lnTo>
                  <a:lnTo>
                    <a:pt x="21" y="97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5" name="Freeform 41"/>
            <p:cNvSpPr>
              <a:spLocks/>
            </p:cNvSpPr>
            <p:nvPr/>
          </p:nvSpPr>
          <p:spPr bwMode="auto">
            <a:xfrm>
              <a:off x="4168" y="661"/>
              <a:ext cx="170" cy="91"/>
            </a:xfrm>
            <a:custGeom>
              <a:avLst/>
              <a:gdLst/>
              <a:ahLst/>
              <a:cxnLst>
                <a:cxn ang="0">
                  <a:pos x="373" y="114"/>
                </a:cxn>
                <a:cxn ang="0">
                  <a:pos x="526" y="53"/>
                </a:cxn>
                <a:cxn ang="0">
                  <a:pos x="703" y="53"/>
                </a:cxn>
                <a:cxn ang="0">
                  <a:pos x="898" y="26"/>
                </a:cxn>
                <a:cxn ang="0">
                  <a:pos x="951" y="50"/>
                </a:cxn>
                <a:cxn ang="0">
                  <a:pos x="988" y="0"/>
                </a:cxn>
                <a:cxn ang="0">
                  <a:pos x="1115" y="10"/>
                </a:cxn>
                <a:cxn ang="0">
                  <a:pos x="1128" y="73"/>
                </a:cxn>
                <a:cxn ang="0">
                  <a:pos x="1182" y="62"/>
                </a:cxn>
                <a:cxn ang="0">
                  <a:pos x="1221" y="10"/>
                </a:cxn>
                <a:cxn ang="0">
                  <a:pos x="1311" y="41"/>
                </a:cxn>
                <a:cxn ang="0">
                  <a:pos x="1381" y="120"/>
                </a:cxn>
                <a:cxn ang="0">
                  <a:pos x="1344" y="231"/>
                </a:cxn>
                <a:cxn ang="0">
                  <a:pos x="1330" y="346"/>
                </a:cxn>
                <a:cxn ang="0">
                  <a:pos x="1262" y="371"/>
                </a:cxn>
                <a:cxn ang="0">
                  <a:pos x="1141" y="405"/>
                </a:cxn>
                <a:cxn ang="0">
                  <a:pos x="1006" y="371"/>
                </a:cxn>
                <a:cxn ang="0">
                  <a:pos x="931" y="418"/>
                </a:cxn>
                <a:cxn ang="0">
                  <a:pos x="898" y="499"/>
                </a:cxn>
                <a:cxn ang="0">
                  <a:pos x="774" y="490"/>
                </a:cxn>
                <a:cxn ang="0">
                  <a:pos x="615" y="536"/>
                </a:cxn>
                <a:cxn ang="0">
                  <a:pos x="574" y="632"/>
                </a:cxn>
                <a:cxn ang="0">
                  <a:pos x="434" y="646"/>
                </a:cxn>
                <a:cxn ang="0">
                  <a:pos x="406" y="538"/>
                </a:cxn>
                <a:cxn ang="0">
                  <a:pos x="285" y="448"/>
                </a:cxn>
                <a:cxn ang="0">
                  <a:pos x="128" y="443"/>
                </a:cxn>
                <a:cxn ang="0">
                  <a:pos x="41" y="456"/>
                </a:cxn>
                <a:cxn ang="0">
                  <a:pos x="0" y="469"/>
                </a:cxn>
                <a:cxn ang="0">
                  <a:pos x="373" y="114"/>
                </a:cxn>
              </a:cxnLst>
              <a:rect l="0" t="0" r="r" b="b"/>
              <a:pathLst>
                <a:path w="1381" h="646">
                  <a:moveTo>
                    <a:pt x="373" y="114"/>
                  </a:moveTo>
                  <a:lnTo>
                    <a:pt x="526" y="53"/>
                  </a:lnTo>
                  <a:lnTo>
                    <a:pt x="703" y="53"/>
                  </a:lnTo>
                  <a:lnTo>
                    <a:pt x="898" y="26"/>
                  </a:lnTo>
                  <a:lnTo>
                    <a:pt x="951" y="50"/>
                  </a:lnTo>
                  <a:lnTo>
                    <a:pt x="988" y="0"/>
                  </a:lnTo>
                  <a:lnTo>
                    <a:pt x="1115" y="10"/>
                  </a:lnTo>
                  <a:lnTo>
                    <a:pt x="1128" y="73"/>
                  </a:lnTo>
                  <a:lnTo>
                    <a:pt x="1182" y="62"/>
                  </a:lnTo>
                  <a:lnTo>
                    <a:pt x="1221" y="10"/>
                  </a:lnTo>
                  <a:lnTo>
                    <a:pt x="1311" y="41"/>
                  </a:lnTo>
                  <a:lnTo>
                    <a:pt x="1381" y="120"/>
                  </a:lnTo>
                  <a:lnTo>
                    <a:pt x="1344" y="231"/>
                  </a:lnTo>
                  <a:lnTo>
                    <a:pt x="1330" y="346"/>
                  </a:lnTo>
                  <a:lnTo>
                    <a:pt x="1262" y="371"/>
                  </a:lnTo>
                  <a:lnTo>
                    <a:pt x="1141" y="405"/>
                  </a:lnTo>
                  <a:lnTo>
                    <a:pt x="1006" y="371"/>
                  </a:lnTo>
                  <a:lnTo>
                    <a:pt x="931" y="418"/>
                  </a:lnTo>
                  <a:lnTo>
                    <a:pt x="898" y="499"/>
                  </a:lnTo>
                  <a:lnTo>
                    <a:pt x="774" y="490"/>
                  </a:lnTo>
                  <a:lnTo>
                    <a:pt x="615" y="536"/>
                  </a:lnTo>
                  <a:lnTo>
                    <a:pt x="574" y="632"/>
                  </a:lnTo>
                  <a:lnTo>
                    <a:pt x="434" y="646"/>
                  </a:lnTo>
                  <a:lnTo>
                    <a:pt x="406" y="538"/>
                  </a:lnTo>
                  <a:lnTo>
                    <a:pt x="285" y="448"/>
                  </a:lnTo>
                  <a:lnTo>
                    <a:pt x="128" y="443"/>
                  </a:lnTo>
                  <a:lnTo>
                    <a:pt x="41" y="456"/>
                  </a:lnTo>
                  <a:lnTo>
                    <a:pt x="0" y="469"/>
                  </a:lnTo>
                  <a:lnTo>
                    <a:pt x="373" y="114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6" name="Freeform 42"/>
            <p:cNvSpPr>
              <a:spLocks/>
            </p:cNvSpPr>
            <p:nvPr/>
          </p:nvSpPr>
          <p:spPr bwMode="auto">
            <a:xfrm>
              <a:off x="4221" y="709"/>
              <a:ext cx="111" cy="85"/>
            </a:xfrm>
            <a:custGeom>
              <a:avLst/>
              <a:gdLst/>
              <a:ahLst/>
              <a:cxnLst>
                <a:cxn ang="0">
                  <a:pos x="8" y="299"/>
                </a:cxn>
                <a:cxn ang="0">
                  <a:pos x="145" y="287"/>
                </a:cxn>
                <a:cxn ang="0">
                  <a:pos x="190" y="197"/>
                </a:cxn>
                <a:cxn ang="0">
                  <a:pos x="352" y="149"/>
                </a:cxn>
                <a:cxn ang="0">
                  <a:pos x="473" y="163"/>
                </a:cxn>
                <a:cxn ang="0">
                  <a:pos x="500" y="78"/>
                </a:cxn>
                <a:cxn ang="0">
                  <a:pos x="581" y="30"/>
                </a:cxn>
                <a:cxn ang="0">
                  <a:pos x="716" y="66"/>
                </a:cxn>
                <a:cxn ang="0">
                  <a:pos x="905" y="0"/>
                </a:cxn>
                <a:cxn ang="0">
                  <a:pos x="905" y="91"/>
                </a:cxn>
                <a:cxn ang="0">
                  <a:pos x="810" y="91"/>
                </a:cxn>
                <a:cxn ang="0">
                  <a:pos x="852" y="197"/>
                </a:cxn>
                <a:cxn ang="0">
                  <a:pos x="823" y="341"/>
                </a:cxn>
                <a:cxn ang="0">
                  <a:pos x="837" y="412"/>
                </a:cxn>
                <a:cxn ang="0">
                  <a:pos x="770" y="448"/>
                </a:cxn>
                <a:cxn ang="0">
                  <a:pos x="837" y="556"/>
                </a:cxn>
                <a:cxn ang="0">
                  <a:pos x="761" y="589"/>
                </a:cxn>
                <a:cxn ang="0">
                  <a:pos x="707" y="585"/>
                </a:cxn>
                <a:cxn ang="0">
                  <a:pos x="634" y="585"/>
                </a:cxn>
                <a:cxn ang="0">
                  <a:pos x="543" y="601"/>
                </a:cxn>
                <a:cxn ang="0">
                  <a:pos x="440" y="577"/>
                </a:cxn>
                <a:cxn ang="0">
                  <a:pos x="372" y="542"/>
                </a:cxn>
                <a:cxn ang="0">
                  <a:pos x="297" y="566"/>
                </a:cxn>
                <a:cxn ang="0">
                  <a:pos x="190" y="500"/>
                </a:cxn>
                <a:cxn ang="0">
                  <a:pos x="96" y="441"/>
                </a:cxn>
                <a:cxn ang="0">
                  <a:pos x="41" y="364"/>
                </a:cxn>
                <a:cxn ang="0">
                  <a:pos x="0" y="341"/>
                </a:cxn>
                <a:cxn ang="0">
                  <a:pos x="8" y="299"/>
                </a:cxn>
              </a:cxnLst>
              <a:rect l="0" t="0" r="r" b="b"/>
              <a:pathLst>
                <a:path w="905" h="601">
                  <a:moveTo>
                    <a:pt x="8" y="299"/>
                  </a:moveTo>
                  <a:lnTo>
                    <a:pt x="145" y="287"/>
                  </a:lnTo>
                  <a:lnTo>
                    <a:pt x="190" y="197"/>
                  </a:lnTo>
                  <a:lnTo>
                    <a:pt x="352" y="149"/>
                  </a:lnTo>
                  <a:lnTo>
                    <a:pt x="473" y="163"/>
                  </a:lnTo>
                  <a:lnTo>
                    <a:pt x="500" y="78"/>
                  </a:lnTo>
                  <a:lnTo>
                    <a:pt x="581" y="30"/>
                  </a:lnTo>
                  <a:lnTo>
                    <a:pt x="716" y="66"/>
                  </a:lnTo>
                  <a:lnTo>
                    <a:pt x="905" y="0"/>
                  </a:lnTo>
                  <a:lnTo>
                    <a:pt x="905" y="91"/>
                  </a:lnTo>
                  <a:lnTo>
                    <a:pt x="810" y="91"/>
                  </a:lnTo>
                  <a:lnTo>
                    <a:pt x="852" y="197"/>
                  </a:lnTo>
                  <a:lnTo>
                    <a:pt x="823" y="341"/>
                  </a:lnTo>
                  <a:lnTo>
                    <a:pt x="837" y="412"/>
                  </a:lnTo>
                  <a:lnTo>
                    <a:pt x="770" y="448"/>
                  </a:lnTo>
                  <a:lnTo>
                    <a:pt x="837" y="556"/>
                  </a:lnTo>
                  <a:lnTo>
                    <a:pt x="761" y="589"/>
                  </a:lnTo>
                  <a:lnTo>
                    <a:pt x="707" y="585"/>
                  </a:lnTo>
                  <a:lnTo>
                    <a:pt x="634" y="585"/>
                  </a:lnTo>
                  <a:lnTo>
                    <a:pt x="543" y="601"/>
                  </a:lnTo>
                  <a:lnTo>
                    <a:pt x="440" y="577"/>
                  </a:lnTo>
                  <a:lnTo>
                    <a:pt x="372" y="542"/>
                  </a:lnTo>
                  <a:lnTo>
                    <a:pt x="297" y="566"/>
                  </a:lnTo>
                  <a:lnTo>
                    <a:pt x="190" y="500"/>
                  </a:lnTo>
                  <a:lnTo>
                    <a:pt x="96" y="441"/>
                  </a:lnTo>
                  <a:lnTo>
                    <a:pt x="41" y="364"/>
                  </a:lnTo>
                  <a:lnTo>
                    <a:pt x="0" y="341"/>
                  </a:lnTo>
                  <a:lnTo>
                    <a:pt x="8" y="299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7" name="Freeform 43"/>
            <p:cNvSpPr>
              <a:spLocks/>
            </p:cNvSpPr>
            <p:nvPr/>
          </p:nvSpPr>
          <p:spPr bwMode="auto">
            <a:xfrm>
              <a:off x="4257" y="785"/>
              <a:ext cx="98" cy="74"/>
            </a:xfrm>
            <a:custGeom>
              <a:avLst/>
              <a:gdLst/>
              <a:ahLst/>
              <a:cxnLst>
                <a:cxn ang="0">
                  <a:pos x="146" y="35"/>
                </a:cxn>
                <a:cxn ang="0">
                  <a:pos x="253" y="65"/>
                </a:cxn>
                <a:cxn ang="0">
                  <a:pos x="348" y="43"/>
                </a:cxn>
                <a:cxn ang="0">
                  <a:pos x="463" y="48"/>
                </a:cxn>
                <a:cxn ang="0">
                  <a:pos x="543" y="21"/>
                </a:cxn>
                <a:cxn ang="0">
                  <a:pos x="650" y="151"/>
                </a:cxn>
                <a:cxn ang="0">
                  <a:pos x="786" y="235"/>
                </a:cxn>
                <a:cxn ang="0">
                  <a:pos x="799" y="426"/>
                </a:cxn>
                <a:cxn ang="0">
                  <a:pos x="717" y="520"/>
                </a:cxn>
                <a:cxn ang="0">
                  <a:pos x="650" y="390"/>
                </a:cxn>
                <a:cxn ang="0">
                  <a:pos x="625" y="461"/>
                </a:cxn>
                <a:cxn ang="0">
                  <a:pos x="570" y="473"/>
                </a:cxn>
                <a:cxn ang="0">
                  <a:pos x="502" y="342"/>
                </a:cxn>
                <a:cxn ang="0">
                  <a:pos x="355" y="271"/>
                </a:cxn>
                <a:cxn ang="0">
                  <a:pos x="220" y="176"/>
                </a:cxn>
                <a:cxn ang="0">
                  <a:pos x="192" y="235"/>
                </a:cxn>
                <a:cxn ang="0">
                  <a:pos x="273" y="295"/>
                </a:cxn>
                <a:cxn ang="0">
                  <a:pos x="232" y="342"/>
                </a:cxn>
                <a:cxn ang="0">
                  <a:pos x="32" y="223"/>
                </a:cxn>
                <a:cxn ang="0">
                  <a:pos x="0" y="24"/>
                </a:cxn>
                <a:cxn ang="0">
                  <a:pos x="78" y="0"/>
                </a:cxn>
                <a:cxn ang="0">
                  <a:pos x="146" y="35"/>
                </a:cxn>
              </a:cxnLst>
              <a:rect l="0" t="0" r="r" b="b"/>
              <a:pathLst>
                <a:path w="799" h="520">
                  <a:moveTo>
                    <a:pt x="146" y="35"/>
                  </a:moveTo>
                  <a:lnTo>
                    <a:pt x="253" y="65"/>
                  </a:lnTo>
                  <a:lnTo>
                    <a:pt x="348" y="43"/>
                  </a:lnTo>
                  <a:lnTo>
                    <a:pt x="463" y="48"/>
                  </a:lnTo>
                  <a:lnTo>
                    <a:pt x="543" y="21"/>
                  </a:lnTo>
                  <a:lnTo>
                    <a:pt x="650" y="151"/>
                  </a:lnTo>
                  <a:lnTo>
                    <a:pt x="786" y="235"/>
                  </a:lnTo>
                  <a:lnTo>
                    <a:pt x="799" y="426"/>
                  </a:lnTo>
                  <a:lnTo>
                    <a:pt x="717" y="520"/>
                  </a:lnTo>
                  <a:lnTo>
                    <a:pt x="650" y="390"/>
                  </a:lnTo>
                  <a:lnTo>
                    <a:pt x="625" y="461"/>
                  </a:lnTo>
                  <a:lnTo>
                    <a:pt x="570" y="473"/>
                  </a:lnTo>
                  <a:lnTo>
                    <a:pt x="502" y="342"/>
                  </a:lnTo>
                  <a:lnTo>
                    <a:pt x="355" y="271"/>
                  </a:lnTo>
                  <a:lnTo>
                    <a:pt x="220" y="176"/>
                  </a:lnTo>
                  <a:lnTo>
                    <a:pt x="192" y="235"/>
                  </a:lnTo>
                  <a:lnTo>
                    <a:pt x="273" y="295"/>
                  </a:lnTo>
                  <a:lnTo>
                    <a:pt x="232" y="342"/>
                  </a:lnTo>
                  <a:lnTo>
                    <a:pt x="32" y="223"/>
                  </a:lnTo>
                  <a:lnTo>
                    <a:pt x="0" y="24"/>
                  </a:lnTo>
                  <a:lnTo>
                    <a:pt x="78" y="0"/>
                  </a:lnTo>
                  <a:lnTo>
                    <a:pt x="146" y="35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8" name="Freeform 44"/>
            <p:cNvSpPr>
              <a:spLocks/>
            </p:cNvSpPr>
            <p:nvPr/>
          </p:nvSpPr>
          <p:spPr bwMode="auto">
            <a:xfrm>
              <a:off x="4353" y="807"/>
              <a:ext cx="137" cy="64"/>
            </a:xfrm>
            <a:custGeom>
              <a:avLst/>
              <a:gdLst/>
              <a:ahLst/>
              <a:cxnLst>
                <a:cxn ang="0">
                  <a:pos x="0" y="76"/>
                </a:cxn>
                <a:cxn ang="0">
                  <a:pos x="153" y="220"/>
                </a:cxn>
                <a:cxn ang="0">
                  <a:pos x="179" y="101"/>
                </a:cxn>
                <a:cxn ang="0">
                  <a:pos x="289" y="198"/>
                </a:cxn>
                <a:cxn ang="0">
                  <a:pos x="410" y="185"/>
                </a:cxn>
                <a:cxn ang="0">
                  <a:pos x="625" y="19"/>
                </a:cxn>
                <a:cxn ang="0">
                  <a:pos x="781" y="0"/>
                </a:cxn>
                <a:cxn ang="0">
                  <a:pos x="931" y="15"/>
                </a:cxn>
                <a:cxn ang="0">
                  <a:pos x="1043" y="69"/>
                </a:cxn>
                <a:cxn ang="0">
                  <a:pos x="1117" y="163"/>
                </a:cxn>
                <a:cxn ang="0">
                  <a:pos x="1084" y="186"/>
                </a:cxn>
                <a:cxn ang="0">
                  <a:pos x="1071" y="270"/>
                </a:cxn>
                <a:cxn ang="0">
                  <a:pos x="931" y="322"/>
                </a:cxn>
                <a:cxn ang="0">
                  <a:pos x="896" y="270"/>
                </a:cxn>
                <a:cxn ang="0">
                  <a:pos x="903" y="206"/>
                </a:cxn>
                <a:cxn ang="0">
                  <a:pos x="884" y="121"/>
                </a:cxn>
                <a:cxn ang="0">
                  <a:pos x="773" y="87"/>
                </a:cxn>
                <a:cxn ang="0">
                  <a:pos x="681" y="126"/>
                </a:cxn>
                <a:cxn ang="0">
                  <a:pos x="633" y="199"/>
                </a:cxn>
                <a:cxn ang="0">
                  <a:pos x="518" y="243"/>
                </a:cxn>
                <a:cxn ang="0">
                  <a:pos x="491" y="269"/>
                </a:cxn>
                <a:cxn ang="0">
                  <a:pos x="599" y="399"/>
                </a:cxn>
                <a:cxn ang="0">
                  <a:pos x="505" y="447"/>
                </a:cxn>
                <a:cxn ang="0">
                  <a:pos x="464" y="382"/>
                </a:cxn>
                <a:cxn ang="0">
                  <a:pos x="417" y="399"/>
                </a:cxn>
                <a:cxn ang="0">
                  <a:pos x="384" y="328"/>
                </a:cxn>
                <a:cxn ang="0">
                  <a:pos x="295" y="346"/>
                </a:cxn>
                <a:cxn ang="0">
                  <a:pos x="227" y="300"/>
                </a:cxn>
                <a:cxn ang="0">
                  <a:pos x="98" y="279"/>
                </a:cxn>
                <a:cxn ang="0">
                  <a:pos x="4" y="304"/>
                </a:cxn>
                <a:cxn ang="0">
                  <a:pos x="9" y="258"/>
                </a:cxn>
                <a:cxn ang="0">
                  <a:pos x="0" y="76"/>
                </a:cxn>
              </a:cxnLst>
              <a:rect l="0" t="0" r="r" b="b"/>
              <a:pathLst>
                <a:path w="1117" h="447">
                  <a:moveTo>
                    <a:pt x="0" y="76"/>
                  </a:moveTo>
                  <a:lnTo>
                    <a:pt x="153" y="220"/>
                  </a:lnTo>
                  <a:lnTo>
                    <a:pt x="179" y="101"/>
                  </a:lnTo>
                  <a:lnTo>
                    <a:pt x="289" y="198"/>
                  </a:lnTo>
                  <a:lnTo>
                    <a:pt x="410" y="185"/>
                  </a:lnTo>
                  <a:lnTo>
                    <a:pt x="625" y="19"/>
                  </a:lnTo>
                  <a:lnTo>
                    <a:pt x="781" y="0"/>
                  </a:lnTo>
                  <a:lnTo>
                    <a:pt x="931" y="15"/>
                  </a:lnTo>
                  <a:lnTo>
                    <a:pt x="1043" y="69"/>
                  </a:lnTo>
                  <a:lnTo>
                    <a:pt x="1117" y="163"/>
                  </a:lnTo>
                  <a:lnTo>
                    <a:pt x="1084" y="186"/>
                  </a:lnTo>
                  <a:lnTo>
                    <a:pt x="1071" y="270"/>
                  </a:lnTo>
                  <a:lnTo>
                    <a:pt x="931" y="322"/>
                  </a:lnTo>
                  <a:lnTo>
                    <a:pt x="896" y="270"/>
                  </a:lnTo>
                  <a:lnTo>
                    <a:pt x="903" y="206"/>
                  </a:lnTo>
                  <a:lnTo>
                    <a:pt x="884" y="121"/>
                  </a:lnTo>
                  <a:lnTo>
                    <a:pt x="773" y="87"/>
                  </a:lnTo>
                  <a:lnTo>
                    <a:pt x="681" y="126"/>
                  </a:lnTo>
                  <a:lnTo>
                    <a:pt x="633" y="199"/>
                  </a:lnTo>
                  <a:lnTo>
                    <a:pt x="518" y="243"/>
                  </a:lnTo>
                  <a:lnTo>
                    <a:pt x="491" y="269"/>
                  </a:lnTo>
                  <a:lnTo>
                    <a:pt x="599" y="399"/>
                  </a:lnTo>
                  <a:lnTo>
                    <a:pt x="505" y="447"/>
                  </a:lnTo>
                  <a:lnTo>
                    <a:pt x="464" y="382"/>
                  </a:lnTo>
                  <a:lnTo>
                    <a:pt x="417" y="399"/>
                  </a:lnTo>
                  <a:lnTo>
                    <a:pt x="384" y="328"/>
                  </a:lnTo>
                  <a:lnTo>
                    <a:pt x="295" y="346"/>
                  </a:lnTo>
                  <a:lnTo>
                    <a:pt x="227" y="300"/>
                  </a:lnTo>
                  <a:lnTo>
                    <a:pt x="98" y="279"/>
                  </a:lnTo>
                  <a:lnTo>
                    <a:pt x="4" y="304"/>
                  </a:lnTo>
                  <a:lnTo>
                    <a:pt x="9" y="258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49" name="Freeform 45"/>
            <p:cNvSpPr>
              <a:spLocks/>
            </p:cNvSpPr>
            <p:nvPr/>
          </p:nvSpPr>
          <p:spPr bwMode="auto">
            <a:xfrm>
              <a:off x="4157" y="723"/>
              <a:ext cx="65" cy="36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128" y="16"/>
                </a:cxn>
                <a:cxn ang="0">
                  <a:pos x="218" y="0"/>
                </a:cxn>
                <a:cxn ang="0">
                  <a:pos x="380" y="4"/>
                </a:cxn>
                <a:cxn ang="0">
                  <a:pos x="507" y="99"/>
                </a:cxn>
                <a:cxn ang="0">
                  <a:pos x="536" y="207"/>
                </a:cxn>
                <a:cxn ang="0">
                  <a:pos x="346" y="256"/>
                </a:cxn>
                <a:cxn ang="0">
                  <a:pos x="0" y="140"/>
                </a:cxn>
              </a:cxnLst>
              <a:rect l="0" t="0" r="r" b="b"/>
              <a:pathLst>
                <a:path w="536" h="256">
                  <a:moveTo>
                    <a:pt x="0" y="140"/>
                  </a:moveTo>
                  <a:lnTo>
                    <a:pt x="128" y="16"/>
                  </a:lnTo>
                  <a:lnTo>
                    <a:pt x="218" y="0"/>
                  </a:lnTo>
                  <a:lnTo>
                    <a:pt x="380" y="4"/>
                  </a:lnTo>
                  <a:lnTo>
                    <a:pt x="507" y="99"/>
                  </a:lnTo>
                  <a:lnTo>
                    <a:pt x="536" y="207"/>
                  </a:lnTo>
                  <a:lnTo>
                    <a:pt x="346" y="256"/>
                  </a:lnTo>
                  <a:lnTo>
                    <a:pt x="0" y="140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50" name="Text Box 46"/>
            <p:cNvSpPr txBox="1">
              <a:spLocks noChangeArrowheads="1"/>
            </p:cNvSpPr>
            <p:nvPr/>
          </p:nvSpPr>
          <p:spPr bwMode="auto">
            <a:xfrm>
              <a:off x="4225" y="1229"/>
              <a:ext cx="64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s-ES" sz="7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Pesquería</a:t>
              </a:r>
            </a:p>
            <a:p>
              <a:pPr algn="ctr">
                <a:defRPr/>
              </a:pPr>
              <a:r>
                <a:rPr lang="es-ES" sz="7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Perú</a:t>
              </a:r>
            </a:p>
          </p:txBody>
        </p:sp>
        <p:sp>
          <p:nvSpPr>
            <p:cNvPr id="917551" name="Text Box 47"/>
            <p:cNvSpPr txBox="1">
              <a:spLocks noChangeArrowheads="1"/>
            </p:cNvSpPr>
            <p:nvPr/>
          </p:nvSpPr>
          <p:spPr bwMode="auto">
            <a:xfrm>
              <a:off x="4594" y="1547"/>
              <a:ext cx="41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ES" sz="7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Pesquería</a:t>
              </a:r>
            </a:p>
            <a:p>
              <a:pPr algn="ctr">
                <a:defRPr/>
              </a:pPr>
              <a:r>
                <a:rPr lang="es-ES" sz="7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Norte-Chile</a:t>
              </a:r>
            </a:p>
          </p:txBody>
        </p:sp>
        <p:sp>
          <p:nvSpPr>
            <p:cNvPr id="917552" name="Text Box 48"/>
            <p:cNvSpPr txBox="1">
              <a:spLocks noChangeArrowheads="1"/>
            </p:cNvSpPr>
            <p:nvPr/>
          </p:nvSpPr>
          <p:spPr bwMode="auto">
            <a:xfrm>
              <a:off x="4604" y="1694"/>
              <a:ext cx="39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ES" sz="7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Pesquería</a:t>
              </a:r>
            </a:p>
            <a:p>
              <a:pPr algn="ctr">
                <a:defRPr/>
              </a:pPr>
              <a:r>
                <a:rPr lang="es-ES" sz="7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Coquimbo</a:t>
              </a:r>
            </a:p>
          </p:txBody>
        </p:sp>
        <p:sp>
          <p:nvSpPr>
            <p:cNvPr id="917553" name="Text Box 49"/>
            <p:cNvSpPr txBox="1">
              <a:spLocks noChangeArrowheads="1"/>
            </p:cNvSpPr>
            <p:nvPr/>
          </p:nvSpPr>
          <p:spPr bwMode="auto">
            <a:xfrm>
              <a:off x="4604" y="1917"/>
              <a:ext cx="38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s-ES" sz="7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Pesquería</a:t>
              </a:r>
            </a:p>
            <a:p>
              <a:pPr algn="ctr">
                <a:defRPr/>
              </a:pPr>
              <a:r>
                <a:rPr lang="es-ES" sz="7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Sur-Chile</a:t>
              </a:r>
            </a:p>
          </p:txBody>
        </p:sp>
        <p:sp>
          <p:nvSpPr>
            <p:cNvPr id="16444" name="Rectangle 50"/>
            <p:cNvSpPr>
              <a:spLocks noChangeArrowheads="1"/>
            </p:cNvSpPr>
            <p:nvPr/>
          </p:nvSpPr>
          <p:spPr bwMode="auto">
            <a:xfrm>
              <a:off x="3707" y="1725"/>
              <a:ext cx="4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algn="ctr" defTabSz="762000" eaLnBrk="0" hangingPunct="0"/>
              <a:r>
                <a:rPr lang="en-US" sz="700" b="1">
                  <a:solidFill>
                    <a:srgbClr val="000000"/>
                  </a:solidFill>
                </a:rPr>
                <a:t>Pesquería</a:t>
              </a:r>
            </a:p>
            <a:p>
              <a:pPr algn="ctr" defTabSz="762000" eaLnBrk="0" hangingPunct="0"/>
              <a:r>
                <a:rPr lang="en-US" sz="700" b="1">
                  <a:solidFill>
                    <a:srgbClr val="000000"/>
                  </a:solidFill>
                </a:rPr>
                <a:t>Internacional</a:t>
              </a:r>
            </a:p>
          </p:txBody>
        </p:sp>
        <p:sp>
          <p:nvSpPr>
            <p:cNvPr id="917555" name="Freeform 51"/>
            <p:cNvSpPr>
              <a:spLocks/>
            </p:cNvSpPr>
            <p:nvPr/>
          </p:nvSpPr>
          <p:spPr bwMode="auto">
            <a:xfrm>
              <a:off x="4100" y="1817"/>
              <a:ext cx="213" cy="154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74" y="0"/>
                </a:cxn>
                <a:cxn ang="0">
                  <a:pos x="432" y="270"/>
                </a:cxn>
              </a:cxnLst>
              <a:rect l="0" t="0" r="r" b="b"/>
              <a:pathLst>
                <a:path w="432" h="270">
                  <a:moveTo>
                    <a:pt x="0" y="18"/>
                  </a:moveTo>
                  <a:lnTo>
                    <a:pt x="174" y="0"/>
                  </a:lnTo>
                  <a:lnTo>
                    <a:pt x="432" y="27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56" name="Freeform 52"/>
            <p:cNvSpPr>
              <a:spLocks/>
            </p:cNvSpPr>
            <p:nvPr/>
          </p:nvSpPr>
          <p:spPr bwMode="auto">
            <a:xfrm>
              <a:off x="4923" y="906"/>
              <a:ext cx="95" cy="113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83" y="13"/>
                </a:cxn>
                <a:cxn ang="0">
                  <a:pos x="203" y="13"/>
                </a:cxn>
                <a:cxn ang="0">
                  <a:pos x="211" y="47"/>
                </a:cxn>
                <a:cxn ang="0">
                  <a:pos x="187" y="88"/>
                </a:cxn>
                <a:cxn ang="0">
                  <a:pos x="198" y="101"/>
                </a:cxn>
                <a:cxn ang="0">
                  <a:pos x="198" y="131"/>
                </a:cxn>
                <a:cxn ang="0">
                  <a:pos x="217" y="157"/>
                </a:cxn>
                <a:cxn ang="0">
                  <a:pos x="217" y="190"/>
                </a:cxn>
                <a:cxn ang="0">
                  <a:pos x="178" y="203"/>
                </a:cxn>
                <a:cxn ang="0">
                  <a:pos x="133" y="200"/>
                </a:cxn>
                <a:cxn ang="0">
                  <a:pos x="105" y="229"/>
                </a:cxn>
                <a:cxn ang="0">
                  <a:pos x="89" y="226"/>
                </a:cxn>
                <a:cxn ang="0">
                  <a:pos x="65" y="129"/>
                </a:cxn>
                <a:cxn ang="0">
                  <a:pos x="14" y="93"/>
                </a:cxn>
                <a:cxn ang="0">
                  <a:pos x="0" y="62"/>
                </a:cxn>
                <a:cxn ang="0">
                  <a:pos x="50" y="0"/>
                </a:cxn>
              </a:cxnLst>
              <a:rect l="0" t="0" r="r" b="b"/>
              <a:pathLst>
                <a:path w="217" h="229">
                  <a:moveTo>
                    <a:pt x="50" y="0"/>
                  </a:moveTo>
                  <a:lnTo>
                    <a:pt x="83" y="13"/>
                  </a:lnTo>
                  <a:lnTo>
                    <a:pt x="203" y="13"/>
                  </a:lnTo>
                  <a:lnTo>
                    <a:pt x="211" y="47"/>
                  </a:lnTo>
                  <a:lnTo>
                    <a:pt x="187" y="88"/>
                  </a:lnTo>
                  <a:lnTo>
                    <a:pt x="198" y="101"/>
                  </a:lnTo>
                  <a:lnTo>
                    <a:pt x="198" y="131"/>
                  </a:lnTo>
                  <a:lnTo>
                    <a:pt x="217" y="157"/>
                  </a:lnTo>
                  <a:lnTo>
                    <a:pt x="217" y="190"/>
                  </a:lnTo>
                  <a:lnTo>
                    <a:pt x="178" y="203"/>
                  </a:lnTo>
                  <a:lnTo>
                    <a:pt x="133" y="200"/>
                  </a:lnTo>
                  <a:lnTo>
                    <a:pt x="105" y="229"/>
                  </a:lnTo>
                  <a:lnTo>
                    <a:pt x="89" y="226"/>
                  </a:lnTo>
                  <a:lnTo>
                    <a:pt x="65" y="129"/>
                  </a:lnTo>
                  <a:lnTo>
                    <a:pt x="14" y="93"/>
                  </a:lnTo>
                  <a:lnTo>
                    <a:pt x="0" y="6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57" name="Freeform 53"/>
            <p:cNvSpPr>
              <a:spLocks/>
            </p:cNvSpPr>
            <p:nvPr/>
          </p:nvSpPr>
          <p:spPr bwMode="auto">
            <a:xfrm>
              <a:off x="5002" y="907"/>
              <a:ext cx="69" cy="108"/>
            </a:xfrm>
            <a:custGeom>
              <a:avLst/>
              <a:gdLst/>
              <a:ahLst/>
              <a:cxnLst>
                <a:cxn ang="0">
                  <a:pos x="23" y="13"/>
                </a:cxn>
                <a:cxn ang="0">
                  <a:pos x="42" y="0"/>
                </a:cxn>
                <a:cxn ang="0">
                  <a:pos x="83" y="52"/>
                </a:cxn>
                <a:cxn ang="0">
                  <a:pos x="135" y="76"/>
                </a:cxn>
                <a:cxn ang="0">
                  <a:pos x="159" y="104"/>
                </a:cxn>
                <a:cxn ang="0">
                  <a:pos x="137" y="124"/>
                </a:cxn>
                <a:cxn ang="0">
                  <a:pos x="120" y="135"/>
                </a:cxn>
                <a:cxn ang="0">
                  <a:pos x="70" y="211"/>
                </a:cxn>
                <a:cxn ang="0">
                  <a:pos x="36" y="220"/>
                </a:cxn>
                <a:cxn ang="0">
                  <a:pos x="15" y="209"/>
                </a:cxn>
                <a:cxn ang="0">
                  <a:pos x="0" y="198"/>
                </a:cxn>
                <a:cxn ang="0">
                  <a:pos x="37" y="188"/>
                </a:cxn>
                <a:cxn ang="0">
                  <a:pos x="37" y="155"/>
                </a:cxn>
                <a:cxn ang="0">
                  <a:pos x="18" y="129"/>
                </a:cxn>
                <a:cxn ang="0">
                  <a:pos x="18" y="103"/>
                </a:cxn>
                <a:cxn ang="0">
                  <a:pos x="7" y="86"/>
                </a:cxn>
                <a:cxn ang="0">
                  <a:pos x="31" y="45"/>
                </a:cxn>
                <a:cxn ang="0">
                  <a:pos x="23" y="13"/>
                </a:cxn>
              </a:cxnLst>
              <a:rect l="0" t="0" r="r" b="b"/>
              <a:pathLst>
                <a:path w="159" h="220">
                  <a:moveTo>
                    <a:pt x="23" y="13"/>
                  </a:moveTo>
                  <a:lnTo>
                    <a:pt x="42" y="0"/>
                  </a:lnTo>
                  <a:lnTo>
                    <a:pt x="83" y="52"/>
                  </a:lnTo>
                  <a:lnTo>
                    <a:pt x="135" y="76"/>
                  </a:lnTo>
                  <a:lnTo>
                    <a:pt x="159" y="104"/>
                  </a:lnTo>
                  <a:lnTo>
                    <a:pt x="137" y="124"/>
                  </a:lnTo>
                  <a:lnTo>
                    <a:pt x="120" y="135"/>
                  </a:lnTo>
                  <a:lnTo>
                    <a:pt x="70" y="211"/>
                  </a:lnTo>
                  <a:lnTo>
                    <a:pt x="36" y="220"/>
                  </a:lnTo>
                  <a:lnTo>
                    <a:pt x="15" y="209"/>
                  </a:lnTo>
                  <a:lnTo>
                    <a:pt x="0" y="198"/>
                  </a:lnTo>
                  <a:lnTo>
                    <a:pt x="37" y="188"/>
                  </a:lnTo>
                  <a:lnTo>
                    <a:pt x="37" y="155"/>
                  </a:lnTo>
                  <a:lnTo>
                    <a:pt x="18" y="129"/>
                  </a:lnTo>
                  <a:lnTo>
                    <a:pt x="18" y="103"/>
                  </a:lnTo>
                  <a:lnTo>
                    <a:pt x="7" y="86"/>
                  </a:lnTo>
                  <a:lnTo>
                    <a:pt x="31" y="45"/>
                  </a:lnTo>
                  <a:lnTo>
                    <a:pt x="23" y="13"/>
                  </a:lnTo>
                  <a:close/>
                </a:path>
              </a:pathLst>
            </a:custGeom>
            <a:solidFill>
              <a:srgbClr val="E4D988"/>
            </a:solidFill>
            <a:ln w="12700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7558" name="Rectangle 54"/>
            <p:cNvSpPr>
              <a:spLocks noChangeArrowheads="1"/>
            </p:cNvSpPr>
            <p:nvPr/>
          </p:nvSpPr>
          <p:spPr bwMode="auto">
            <a:xfrm>
              <a:off x="3575" y="2408"/>
              <a:ext cx="136" cy="52"/>
            </a:xfrm>
            <a:prstGeom prst="rect">
              <a:avLst/>
            </a:prstGeom>
            <a:solidFill>
              <a:srgbClr val="FFCC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449" name="Text Box 55"/>
            <p:cNvSpPr txBox="1">
              <a:spLocks noChangeArrowheads="1"/>
            </p:cNvSpPr>
            <p:nvPr/>
          </p:nvSpPr>
          <p:spPr bwMode="auto">
            <a:xfrm>
              <a:off x="3690" y="2479"/>
              <a:ext cx="74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700" b="1"/>
                <a:t>Limite de las 200 millas</a:t>
              </a:r>
            </a:p>
          </p:txBody>
        </p:sp>
        <p:sp>
          <p:nvSpPr>
            <p:cNvPr id="16450" name="Text Box 56"/>
            <p:cNvSpPr txBox="1">
              <a:spLocks noChangeArrowheads="1"/>
            </p:cNvSpPr>
            <p:nvPr/>
          </p:nvSpPr>
          <p:spPr bwMode="auto">
            <a:xfrm>
              <a:off x="3457" y="2638"/>
              <a:ext cx="191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800">
                  <a:solidFill>
                    <a:srgbClr val="C0C0C0"/>
                  </a:solidFill>
                </a:rPr>
                <a:t>Distribución y localización de las principales áreas de pesca de jurel en el Pacifico Sur (Serra, 1991)</a:t>
              </a:r>
            </a:p>
          </p:txBody>
        </p:sp>
      </p:grpSp>
      <p:sp>
        <p:nvSpPr>
          <p:cNvPr id="16389" name="Text Box 57"/>
          <p:cNvSpPr txBox="1">
            <a:spLocks noChangeArrowheads="1"/>
          </p:cNvSpPr>
          <p:nvPr/>
        </p:nvSpPr>
        <p:spPr bwMode="auto">
          <a:xfrm>
            <a:off x="-76200" y="2286000"/>
            <a:ext cx="5688013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  <a:buFontTx/>
              <a:buBlip>
                <a:blip r:embed="rId3"/>
              </a:buBlip>
            </a:pPr>
            <a:r>
              <a:rPr lang="es-ES" sz="1400" b="1">
                <a:solidFill>
                  <a:schemeClr val="bg1"/>
                </a:solidFill>
              </a:rPr>
              <a:t> </a:t>
            </a:r>
            <a:r>
              <a:rPr lang="es-MX" sz="1400" b="1">
                <a:solidFill>
                  <a:schemeClr val="bg1"/>
                </a:solidFill>
              </a:rPr>
              <a:t>According to landings of IMARPE (2006), </a:t>
            </a:r>
            <a:r>
              <a:rPr lang="es-ES" sz="1400" b="1">
                <a:solidFill>
                  <a:schemeClr val="bg1"/>
                </a:solidFill>
              </a:rPr>
              <a:t>j</a:t>
            </a:r>
            <a:r>
              <a:rPr lang="es-MX" sz="1400" b="1">
                <a:solidFill>
                  <a:schemeClr val="bg1"/>
                </a:solidFill>
              </a:rPr>
              <a:t>ack mackerel</a:t>
            </a:r>
          </a:p>
          <a:p>
            <a:pPr algn="just">
              <a:lnSpc>
                <a:spcPct val="120000"/>
              </a:lnSpc>
            </a:pPr>
            <a:r>
              <a:rPr lang="es-MX" sz="1400" b="1">
                <a:solidFill>
                  <a:schemeClr val="bg1"/>
                </a:solidFill>
              </a:rPr>
              <a:t>        r</a:t>
            </a:r>
            <a:r>
              <a:rPr lang="es-ES" sz="1400" b="1">
                <a:solidFill>
                  <a:schemeClr val="bg1"/>
                </a:solidFill>
              </a:rPr>
              <a:t>epresent</a:t>
            </a:r>
            <a:r>
              <a:rPr lang="es-MX" sz="1400" b="1">
                <a:solidFill>
                  <a:schemeClr val="bg1"/>
                </a:solidFill>
              </a:rPr>
              <a:t>ed </a:t>
            </a:r>
            <a:r>
              <a:rPr lang="es-ES" sz="1400" b="1">
                <a:solidFill>
                  <a:srgbClr val="99FF99"/>
                </a:solidFill>
              </a:rPr>
              <a:t>the third most important resource in the fishery</a:t>
            </a:r>
            <a:r>
              <a:rPr lang="es-MX" sz="1400" b="1">
                <a:solidFill>
                  <a:schemeClr val="bg1"/>
                </a:solidFill>
              </a:rPr>
              <a:t> </a:t>
            </a:r>
            <a:endParaRPr lang="es-ES" sz="1400" b="1">
              <a:solidFill>
                <a:schemeClr val="bg1"/>
              </a:solidFill>
            </a:endParaRPr>
          </a:p>
        </p:txBody>
      </p:sp>
      <p:grpSp>
        <p:nvGrpSpPr>
          <p:cNvPr id="16390" name="Group 58"/>
          <p:cNvGrpSpPr>
            <a:grpSpLocks/>
          </p:cNvGrpSpPr>
          <p:nvPr/>
        </p:nvGrpSpPr>
        <p:grpSpPr bwMode="auto">
          <a:xfrm>
            <a:off x="457200" y="3048000"/>
            <a:ext cx="3733800" cy="1905000"/>
            <a:chOff x="288" y="1920"/>
            <a:chExt cx="2352" cy="1200"/>
          </a:xfrm>
        </p:grpSpPr>
        <p:pic>
          <p:nvPicPr>
            <p:cNvPr id="16397" name="Picture 5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8" y="1920"/>
              <a:ext cx="2352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17564" name="Line 60"/>
            <p:cNvSpPr>
              <a:spLocks noChangeShapeType="1"/>
            </p:cNvSpPr>
            <p:nvPr/>
          </p:nvSpPr>
          <p:spPr bwMode="auto">
            <a:xfrm>
              <a:off x="1514" y="2256"/>
              <a:ext cx="0" cy="30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399" name="Text Box 61"/>
            <p:cNvSpPr txBox="1">
              <a:spLocks noChangeArrowheads="1"/>
            </p:cNvSpPr>
            <p:nvPr/>
          </p:nvSpPr>
          <p:spPr bwMode="auto">
            <a:xfrm>
              <a:off x="1930" y="2038"/>
              <a:ext cx="542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800" b="1">
                  <a:solidFill>
                    <a:srgbClr val="FF0000"/>
                  </a:solidFill>
                </a:rPr>
                <a:t>I</a:t>
              </a:r>
              <a:r>
                <a:rPr lang="es-ES" sz="800">
                  <a:solidFill>
                    <a:srgbClr val="FF0000"/>
                  </a:solidFill>
                </a:rPr>
                <a:t>MARPE, 2006</a:t>
              </a:r>
            </a:p>
          </p:txBody>
        </p:sp>
      </p:grpSp>
      <p:sp>
        <p:nvSpPr>
          <p:cNvPr id="16391" name="Text Box 62"/>
          <p:cNvSpPr txBox="1">
            <a:spLocks noChangeArrowheads="1"/>
          </p:cNvSpPr>
          <p:nvPr/>
        </p:nvSpPr>
        <p:spPr bwMode="auto">
          <a:xfrm>
            <a:off x="0" y="1616075"/>
            <a:ext cx="53340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Blip>
                <a:blip r:embed="rId3"/>
              </a:buBlip>
            </a:pPr>
            <a:r>
              <a:rPr lang="es-ES" sz="1400" b="1">
                <a:solidFill>
                  <a:schemeClr val="bg1"/>
                </a:solidFill>
              </a:rPr>
              <a:t> </a:t>
            </a:r>
            <a:r>
              <a:rPr lang="es-MX" sz="1400" b="1">
                <a:solidFill>
                  <a:schemeClr val="bg1"/>
                </a:solidFill>
              </a:rPr>
              <a:t>In </a:t>
            </a:r>
            <a:r>
              <a:rPr lang="es-ES" sz="1400" b="1">
                <a:solidFill>
                  <a:schemeClr val="bg1"/>
                </a:solidFill>
              </a:rPr>
              <a:t>Per</a:t>
            </a:r>
            <a:r>
              <a:rPr lang="es-MX" sz="1400" b="1">
                <a:solidFill>
                  <a:schemeClr val="bg1"/>
                </a:solidFill>
              </a:rPr>
              <a:t>u</a:t>
            </a:r>
            <a:r>
              <a:rPr lang="es-ES" sz="1400" b="1">
                <a:solidFill>
                  <a:schemeClr val="bg1"/>
                </a:solidFill>
              </a:rPr>
              <a:t>, </a:t>
            </a:r>
            <a:r>
              <a:rPr lang="es-MX" sz="1400" b="1">
                <a:solidFill>
                  <a:schemeClr val="bg1"/>
                </a:solidFill>
              </a:rPr>
              <a:t>jack mackerel is found along </a:t>
            </a:r>
            <a:r>
              <a:rPr lang="es-ES" sz="1400" b="1">
                <a:solidFill>
                  <a:schemeClr val="bg1"/>
                </a:solidFill>
              </a:rPr>
              <a:t> </a:t>
            </a:r>
            <a:r>
              <a:rPr lang="es-MX" sz="1400" b="1">
                <a:solidFill>
                  <a:schemeClr val="bg1"/>
                </a:solidFill>
              </a:rPr>
              <a:t>of all the coast</a:t>
            </a:r>
          </a:p>
          <a:p>
            <a:pPr>
              <a:lnSpc>
                <a:spcPct val="120000"/>
              </a:lnSpc>
            </a:pPr>
            <a:r>
              <a:rPr lang="es-MX" sz="1400" b="1">
                <a:solidFill>
                  <a:schemeClr val="bg1"/>
                </a:solidFill>
              </a:rPr>
              <a:t>        and </a:t>
            </a:r>
            <a:r>
              <a:rPr lang="es-MX" sz="1400" b="1">
                <a:solidFill>
                  <a:srgbClr val="BBFFFF"/>
                </a:solidFill>
              </a:rPr>
              <a:t>it has been recorded to 200 – 350 nm</a:t>
            </a:r>
            <a:r>
              <a:rPr lang="es-MX" sz="1400" b="1">
                <a:solidFill>
                  <a:schemeClr val="bg1"/>
                </a:solidFill>
              </a:rPr>
              <a:t>. </a:t>
            </a:r>
            <a:endParaRPr lang="es-ES" sz="1400" b="1">
              <a:solidFill>
                <a:schemeClr val="bg1"/>
              </a:solidFill>
            </a:endParaRPr>
          </a:p>
        </p:txBody>
      </p:sp>
      <p:pic>
        <p:nvPicPr>
          <p:cNvPr id="16392" name="Picture 6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6237288"/>
            <a:ext cx="11906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6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6070600"/>
            <a:ext cx="1800225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6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7838" y="6308725"/>
            <a:ext cx="7159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6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6092825"/>
            <a:ext cx="1800225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6" name="Text Box 67"/>
          <p:cNvSpPr txBox="1">
            <a:spLocks noChangeArrowheads="1"/>
          </p:cNvSpPr>
          <p:nvPr/>
        </p:nvSpPr>
        <p:spPr bwMode="auto">
          <a:xfrm>
            <a:off x="0" y="990600"/>
            <a:ext cx="518477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Blip>
                <a:blip r:embed="rId3"/>
              </a:buBlip>
            </a:pPr>
            <a:r>
              <a:rPr lang="es-ES" sz="1400" b="1">
                <a:solidFill>
                  <a:srgbClr val="FFFFCC"/>
                </a:solidFill>
              </a:rPr>
              <a:t> </a:t>
            </a:r>
            <a:r>
              <a:rPr lang="es-MX" sz="1400" b="1">
                <a:solidFill>
                  <a:schemeClr val="bg1"/>
                </a:solidFill>
              </a:rPr>
              <a:t>Jack mackerel</a:t>
            </a:r>
            <a:r>
              <a:rPr lang="es-MX" sz="1400" b="1">
                <a:solidFill>
                  <a:srgbClr val="FFFFCC"/>
                </a:solidFill>
              </a:rPr>
              <a:t> is  widespread </a:t>
            </a:r>
            <a:r>
              <a:rPr lang="es-ES" sz="1400" b="1">
                <a:solidFill>
                  <a:srgbClr val="FFFFCC"/>
                </a:solidFill>
              </a:rPr>
              <a:t>in the </a:t>
            </a:r>
          </a:p>
          <a:p>
            <a:pPr>
              <a:lnSpc>
                <a:spcPct val="120000"/>
              </a:lnSpc>
            </a:pPr>
            <a:r>
              <a:rPr lang="es-ES" sz="1400" b="1">
                <a:solidFill>
                  <a:srgbClr val="FFFFCC"/>
                </a:solidFill>
              </a:rPr>
              <a:t>	South Pacific Ocean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2"/>
          <p:cNvSpPr txBox="1">
            <a:spLocks noChangeArrowheads="1"/>
          </p:cNvSpPr>
          <p:nvPr/>
        </p:nvSpPr>
        <p:spPr bwMode="auto">
          <a:xfrm>
            <a:off x="415925" y="6096000"/>
            <a:ext cx="8159750" cy="5905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solidFill>
                  <a:srgbClr val="FF9966"/>
                </a:solidFill>
              </a:rPr>
              <a:t>Daily sampling covers all the landing points, and 10% of the active fishing</a:t>
            </a:r>
          </a:p>
          <a:p>
            <a:r>
              <a:rPr lang="es-ES" b="1" i="1">
                <a:solidFill>
                  <a:srgbClr val="FF9966"/>
                </a:solidFill>
              </a:rPr>
              <a:t>fleet, at least.</a:t>
            </a:r>
          </a:p>
        </p:txBody>
      </p:sp>
      <p:grpSp>
        <p:nvGrpSpPr>
          <p:cNvPr id="18434" name="Group 3"/>
          <p:cNvGrpSpPr>
            <a:grpSpLocks/>
          </p:cNvGrpSpPr>
          <p:nvPr/>
        </p:nvGrpSpPr>
        <p:grpSpPr bwMode="auto">
          <a:xfrm>
            <a:off x="398463" y="315913"/>
            <a:ext cx="8148637" cy="5659437"/>
            <a:chOff x="251" y="199"/>
            <a:chExt cx="5133" cy="3565"/>
          </a:xfrm>
        </p:grpSpPr>
        <p:pic>
          <p:nvPicPr>
            <p:cNvPr id="18435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51" y="199"/>
              <a:ext cx="5133" cy="356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</p:pic>
        <p:pic>
          <p:nvPicPr>
            <p:cNvPr id="18436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40" y="3111"/>
              <a:ext cx="840" cy="5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7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243" y="2897"/>
              <a:ext cx="570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867" name="Rectangle 3"/>
          <p:cNvSpPr>
            <a:spLocks noChangeArrowheads="1"/>
          </p:cNvSpPr>
          <p:nvPr/>
        </p:nvSpPr>
        <p:spPr bwMode="auto">
          <a:xfrm>
            <a:off x="4848225" y="357188"/>
            <a:ext cx="2809875" cy="5762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68" name="Rectangle 4"/>
          <p:cNvSpPr>
            <a:spLocks noChangeArrowheads="1"/>
          </p:cNvSpPr>
          <p:nvPr/>
        </p:nvSpPr>
        <p:spPr bwMode="auto">
          <a:xfrm>
            <a:off x="4848225" y="1004888"/>
            <a:ext cx="2809875" cy="5762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69" name="Rectangle 5"/>
          <p:cNvSpPr>
            <a:spLocks noChangeArrowheads="1"/>
          </p:cNvSpPr>
          <p:nvPr/>
        </p:nvSpPr>
        <p:spPr bwMode="auto">
          <a:xfrm>
            <a:off x="4848225" y="1654175"/>
            <a:ext cx="2809875" cy="5762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0" name="Rectangle 6"/>
          <p:cNvSpPr>
            <a:spLocks noChangeArrowheads="1"/>
          </p:cNvSpPr>
          <p:nvPr/>
        </p:nvSpPr>
        <p:spPr bwMode="auto">
          <a:xfrm>
            <a:off x="4848225" y="2470150"/>
            <a:ext cx="2809875" cy="5762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1" name="Rectangle 7"/>
          <p:cNvSpPr>
            <a:spLocks noChangeArrowheads="1"/>
          </p:cNvSpPr>
          <p:nvPr/>
        </p:nvSpPr>
        <p:spPr bwMode="auto">
          <a:xfrm>
            <a:off x="4848225" y="3117850"/>
            <a:ext cx="2809875" cy="5762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2" name="Rectangle 8"/>
          <p:cNvSpPr>
            <a:spLocks noChangeArrowheads="1"/>
          </p:cNvSpPr>
          <p:nvPr/>
        </p:nvSpPr>
        <p:spPr bwMode="auto">
          <a:xfrm>
            <a:off x="4848225" y="3897313"/>
            <a:ext cx="2809875" cy="5762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3" name="Rectangle 9"/>
          <p:cNvSpPr>
            <a:spLocks noChangeArrowheads="1"/>
          </p:cNvSpPr>
          <p:nvPr/>
        </p:nvSpPr>
        <p:spPr bwMode="auto">
          <a:xfrm>
            <a:off x="4848225" y="4545013"/>
            <a:ext cx="2809875" cy="5762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4" name="Rectangle 10"/>
          <p:cNvSpPr>
            <a:spLocks noChangeArrowheads="1"/>
          </p:cNvSpPr>
          <p:nvPr/>
        </p:nvSpPr>
        <p:spPr bwMode="auto">
          <a:xfrm>
            <a:off x="4848225" y="5338763"/>
            <a:ext cx="2809875" cy="5762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5" name="Rectangle 11"/>
          <p:cNvSpPr>
            <a:spLocks noChangeArrowheads="1"/>
          </p:cNvSpPr>
          <p:nvPr/>
        </p:nvSpPr>
        <p:spPr bwMode="auto">
          <a:xfrm>
            <a:off x="4848225" y="5986463"/>
            <a:ext cx="2809875" cy="5762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6" name="Rectangle 12"/>
          <p:cNvSpPr>
            <a:spLocks noChangeArrowheads="1"/>
          </p:cNvSpPr>
          <p:nvPr/>
        </p:nvSpPr>
        <p:spPr bwMode="auto">
          <a:xfrm>
            <a:off x="2693988" y="850900"/>
            <a:ext cx="1366837" cy="7921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7" name="Rectangle 13"/>
          <p:cNvSpPr>
            <a:spLocks noChangeArrowheads="1"/>
          </p:cNvSpPr>
          <p:nvPr/>
        </p:nvSpPr>
        <p:spPr bwMode="auto">
          <a:xfrm>
            <a:off x="2693988" y="2605088"/>
            <a:ext cx="1366837" cy="7921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8" name="Rectangle 14"/>
          <p:cNvSpPr>
            <a:spLocks noChangeArrowheads="1"/>
          </p:cNvSpPr>
          <p:nvPr/>
        </p:nvSpPr>
        <p:spPr bwMode="auto">
          <a:xfrm>
            <a:off x="2693988" y="4075113"/>
            <a:ext cx="1366837" cy="7921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79" name="Rectangle 15"/>
          <p:cNvSpPr>
            <a:spLocks noChangeArrowheads="1"/>
          </p:cNvSpPr>
          <p:nvPr/>
        </p:nvSpPr>
        <p:spPr bwMode="auto">
          <a:xfrm>
            <a:off x="2693988" y="5586413"/>
            <a:ext cx="1366837" cy="7921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880" name="Rectangle 16"/>
          <p:cNvSpPr>
            <a:spLocks noChangeArrowheads="1"/>
          </p:cNvSpPr>
          <p:nvPr/>
        </p:nvSpPr>
        <p:spPr bwMode="auto">
          <a:xfrm>
            <a:off x="1211263" y="1338263"/>
            <a:ext cx="649287" cy="467995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71" name="Text Box 17"/>
          <p:cNvSpPr txBox="1">
            <a:spLocks noChangeArrowheads="1"/>
          </p:cNvSpPr>
          <p:nvPr/>
        </p:nvSpPr>
        <p:spPr bwMode="auto">
          <a:xfrm rot="-5400000">
            <a:off x="-491331" y="3499644"/>
            <a:ext cx="40465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/>
              <a:t>FISHERIES RESOURCES ASSESSMENT</a:t>
            </a:r>
          </a:p>
        </p:txBody>
      </p:sp>
      <p:sp>
        <p:nvSpPr>
          <p:cNvPr id="19472" name="Text Box 18"/>
          <p:cNvSpPr txBox="1">
            <a:spLocks noChangeArrowheads="1"/>
          </p:cNvSpPr>
          <p:nvPr/>
        </p:nvSpPr>
        <p:spPr bwMode="auto">
          <a:xfrm>
            <a:off x="2979738" y="1041400"/>
            <a:ext cx="811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" b="1"/>
              <a:t>Direct</a:t>
            </a:r>
          </a:p>
          <a:p>
            <a:pPr algn="ctr"/>
            <a:r>
              <a:rPr lang="es-ES" sz="1200" b="1"/>
              <a:t>Methods</a:t>
            </a:r>
          </a:p>
        </p:txBody>
      </p:sp>
      <p:sp>
        <p:nvSpPr>
          <p:cNvPr id="19473" name="Text Box 19"/>
          <p:cNvSpPr txBox="1">
            <a:spLocks noChangeArrowheads="1"/>
          </p:cNvSpPr>
          <p:nvPr/>
        </p:nvSpPr>
        <p:spPr bwMode="auto">
          <a:xfrm>
            <a:off x="2979738" y="2747963"/>
            <a:ext cx="811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Indirect</a:t>
            </a:r>
          </a:p>
          <a:p>
            <a:pPr algn="ctr"/>
            <a:r>
              <a:rPr lang="es-ES" sz="1200" b="1"/>
              <a:t>Methods</a:t>
            </a:r>
          </a:p>
        </p:txBody>
      </p:sp>
      <p:sp>
        <p:nvSpPr>
          <p:cNvPr id="19474" name="Text Box 20"/>
          <p:cNvSpPr txBox="1">
            <a:spLocks noChangeArrowheads="1"/>
          </p:cNvSpPr>
          <p:nvPr/>
        </p:nvSpPr>
        <p:spPr bwMode="auto">
          <a:xfrm>
            <a:off x="2921000" y="4162425"/>
            <a:ext cx="9429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Biological</a:t>
            </a:r>
          </a:p>
          <a:p>
            <a:pPr algn="ctr"/>
            <a:r>
              <a:rPr lang="es-ES" sz="1200" b="1"/>
              <a:t>Processes</a:t>
            </a:r>
          </a:p>
          <a:p>
            <a:pPr algn="ctr"/>
            <a:r>
              <a:rPr lang="es-ES" sz="1200" b="1"/>
              <a:t>Research</a:t>
            </a:r>
          </a:p>
        </p:txBody>
      </p:sp>
      <p:sp>
        <p:nvSpPr>
          <p:cNvPr id="19475" name="Text Box 21"/>
          <p:cNvSpPr txBox="1">
            <a:spLocks noChangeArrowheads="1"/>
          </p:cNvSpPr>
          <p:nvPr/>
        </p:nvSpPr>
        <p:spPr bwMode="auto">
          <a:xfrm>
            <a:off x="2809875" y="5697538"/>
            <a:ext cx="117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Natural Areas</a:t>
            </a:r>
          </a:p>
          <a:p>
            <a:pPr algn="ctr"/>
            <a:r>
              <a:rPr lang="es-ES" sz="1200" b="1"/>
              <a:t>Assessment</a:t>
            </a:r>
          </a:p>
        </p:txBody>
      </p:sp>
      <p:sp>
        <p:nvSpPr>
          <p:cNvPr id="19476" name="Text Box 22"/>
          <p:cNvSpPr txBox="1">
            <a:spLocks noChangeArrowheads="1"/>
          </p:cNvSpPr>
          <p:nvPr/>
        </p:nvSpPr>
        <p:spPr bwMode="auto">
          <a:xfrm>
            <a:off x="5108575" y="522288"/>
            <a:ext cx="8270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Acoustic</a:t>
            </a:r>
          </a:p>
        </p:txBody>
      </p:sp>
      <p:sp>
        <p:nvSpPr>
          <p:cNvPr id="19477" name="Text Box 23"/>
          <p:cNvSpPr txBox="1">
            <a:spLocks noChangeArrowheads="1"/>
          </p:cNvSpPr>
          <p:nvPr/>
        </p:nvSpPr>
        <p:spPr bwMode="auto">
          <a:xfrm>
            <a:off x="6505575" y="415925"/>
            <a:ext cx="960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Pelagic</a:t>
            </a:r>
          </a:p>
          <a:p>
            <a:pPr algn="ctr"/>
            <a:r>
              <a:rPr lang="es-ES" sz="1200" b="1"/>
              <a:t>Resources</a:t>
            </a:r>
          </a:p>
        </p:txBody>
      </p:sp>
      <p:sp>
        <p:nvSpPr>
          <p:cNvPr id="19478" name="Text Box 24"/>
          <p:cNvSpPr txBox="1">
            <a:spLocks noChangeArrowheads="1"/>
          </p:cNvSpPr>
          <p:nvPr/>
        </p:nvSpPr>
        <p:spPr bwMode="auto">
          <a:xfrm>
            <a:off x="5013325" y="1077913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Eggs</a:t>
            </a:r>
          </a:p>
          <a:p>
            <a:pPr algn="ctr"/>
            <a:r>
              <a:rPr lang="es-ES" sz="1200" b="1"/>
              <a:t>Production</a:t>
            </a:r>
          </a:p>
        </p:txBody>
      </p:sp>
      <p:sp>
        <p:nvSpPr>
          <p:cNvPr id="19479" name="Text Box 25"/>
          <p:cNvSpPr txBox="1">
            <a:spLocks noChangeArrowheads="1"/>
          </p:cNvSpPr>
          <p:nvPr/>
        </p:nvSpPr>
        <p:spPr bwMode="auto">
          <a:xfrm>
            <a:off x="6543675" y="1077913"/>
            <a:ext cx="89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Anchovy</a:t>
            </a:r>
          </a:p>
          <a:p>
            <a:pPr algn="ctr"/>
            <a:r>
              <a:rPr lang="es-ES" sz="1200" b="1"/>
              <a:t>&amp; Sardine</a:t>
            </a:r>
          </a:p>
        </p:txBody>
      </p:sp>
      <p:sp>
        <p:nvSpPr>
          <p:cNvPr id="19480" name="Text Box 26"/>
          <p:cNvSpPr txBox="1">
            <a:spLocks noChangeArrowheads="1"/>
          </p:cNvSpPr>
          <p:nvPr/>
        </p:nvSpPr>
        <p:spPr bwMode="auto">
          <a:xfrm>
            <a:off x="5205413" y="1714500"/>
            <a:ext cx="633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Swept</a:t>
            </a:r>
          </a:p>
          <a:p>
            <a:pPr algn="ctr"/>
            <a:r>
              <a:rPr lang="es-ES" sz="1200" b="1"/>
              <a:t>Area</a:t>
            </a:r>
          </a:p>
        </p:txBody>
      </p:sp>
      <p:sp>
        <p:nvSpPr>
          <p:cNvPr id="19481" name="Text Box 27"/>
          <p:cNvSpPr txBox="1">
            <a:spLocks noChangeArrowheads="1"/>
          </p:cNvSpPr>
          <p:nvPr/>
        </p:nvSpPr>
        <p:spPr bwMode="auto">
          <a:xfrm>
            <a:off x="6475413" y="1714500"/>
            <a:ext cx="1019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Hake</a:t>
            </a:r>
          </a:p>
          <a:p>
            <a:pPr algn="ctr"/>
            <a:r>
              <a:rPr lang="es-ES" sz="1200" b="1"/>
              <a:t>&amp; Demersal</a:t>
            </a:r>
          </a:p>
        </p:txBody>
      </p:sp>
      <p:sp>
        <p:nvSpPr>
          <p:cNvPr id="19482" name="Text Box 28"/>
          <p:cNvSpPr txBox="1">
            <a:spLocks noChangeArrowheads="1"/>
          </p:cNvSpPr>
          <p:nvPr/>
        </p:nvSpPr>
        <p:spPr bwMode="auto">
          <a:xfrm>
            <a:off x="5300663" y="2632075"/>
            <a:ext cx="4968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VPA</a:t>
            </a:r>
          </a:p>
        </p:txBody>
      </p:sp>
      <p:sp>
        <p:nvSpPr>
          <p:cNvPr id="19483" name="Text Box 29"/>
          <p:cNvSpPr txBox="1">
            <a:spLocks noChangeArrowheads="1"/>
          </p:cNvSpPr>
          <p:nvPr/>
        </p:nvSpPr>
        <p:spPr bwMode="auto">
          <a:xfrm>
            <a:off x="6276975" y="2527300"/>
            <a:ext cx="136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Anchovy,</a:t>
            </a:r>
          </a:p>
          <a:p>
            <a:pPr algn="ctr"/>
            <a:r>
              <a:rPr lang="es-ES" sz="1200" b="1"/>
              <a:t>&amp; Jack Mackerel</a:t>
            </a:r>
          </a:p>
        </p:txBody>
      </p:sp>
      <p:sp>
        <p:nvSpPr>
          <p:cNvPr id="19484" name="Text Box 30"/>
          <p:cNvSpPr txBox="1">
            <a:spLocks noChangeArrowheads="1"/>
          </p:cNvSpPr>
          <p:nvPr/>
        </p:nvSpPr>
        <p:spPr bwMode="auto">
          <a:xfrm>
            <a:off x="5000625" y="3087688"/>
            <a:ext cx="1149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Relative</a:t>
            </a:r>
          </a:p>
          <a:p>
            <a:pPr algn="ctr"/>
            <a:r>
              <a:rPr lang="es-ES" sz="1200" b="1"/>
              <a:t>Abundance</a:t>
            </a:r>
          </a:p>
          <a:p>
            <a:pPr algn="ctr"/>
            <a:r>
              <a:rPr lang="es-ES" sz="1200" b="1"/>
              <a:t>Index (CPUE)</a:t>
            </a:r>
          </a:p>
        </p:txBody>
      </p:sp>
      <p:sp>
        <p:nvSpPr>
          <p:cNvPr id="19485" name="Text Box 31"/>
          <p:cNvSpPr txBox="1">
            <a:spLocks noChangeArrowheads="1"/>
          </p:cNvSpPr>
          <p:nvPr/>
        </p:nvSpPr>
        <p:spPr bwMode="auto">
          <a:xfrm>
            <a:off x="6335713" y="3163888"/>
            <a:ext cx="1220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Anchovy</a:t>
            </a:r>
          </a:p>
          <a:p>
            <a:pPr algn="ctr"/>
            <a:r>
              <a:rPr lang="es-ES" sz="1200" b="1"/>
              <a:t>Jack mackerel</a:t>
            </a:r>
          </a:p>
        </p:txBody>
      </p:sp>
      <p:sp>
        <p:nvSpPr>
          <p:cNvPr id="19486" name="Text Box 32"/>
          <p:cNvSpPr txBox="1">
            <a:spLocks noChangeArrowheads="1"/>
          </p:cNvSpPr>
          <p:nvPr/>
        </p:nvSpPr>
        <p:spPr bwMode="auto">
          <a:xfrm>
            <a:off x="5149850" y="4044950"/>
            <a:ext cx="2301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Behavior of anchovy schools</a:t>
            </a:r>
          </a:p>
        </p:txBody>
      </p:sp>
      <p:sp>
        <p:nvSpPr>
          <p:cNvPr id="19487" name="Text Box 33"/>
          <p:cNvSpPr txBox="1">
            <a:spLocks noChangeArrowheads="1"/>
          </p:cNvSpPr>
          <p:nvPr/>
        </p:nvSpPr>
        <p:spPr bwMode="auto">
          <a:xfrm>
            <a:off x="5367338" y="4689475"/>
            <a:ext cx="1749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Anchovy  recruitment</a:t>
            </a:r>
          </a:p>
        </p:txBody>
      </p:sp>
      <p:sp>
        <p:nvSpPr>
          <p:cNvPr id="19488" name="Text Box 34"/>
          <p:cNvSpPr txBox="1">
            <a:spLocks noChangeArrowheads="1"/>
          </p:cNvSpPr>
          <p:nvPr/>
        </p:nvSpPr>
        <p:spPr bwMode="auto">
          <a:xfrm>
            <a:off x="5038725" y="5399088"/>
            <a:ext cx="1057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Abundance </a:t>
            </a:r>
          </a:p>
          <a:p>
            <a:pPr algn="ctr"/>
            <a:r>
              <a:rPr lang="es-ES" sz="1200" b="1"/>
              <a:t>labels</a:t>
            </a:r>
          </a:p>
        </p:txBody>
      </p:sp>
      <p:sp>
        <p:nvSpPr>
          <p:cNvPr id="19489" name="Text Box 35"/>
          <p:cNvSpPr txBox="1">
            <a:spLocks noChangeArrowheads="1"/>
          </p:cNvSpPr>
          <p:nvPr/>
        </p:nvSpPr>
        <p:spPr bwMode="auto">
          <a:xfrm>
            <a:off x="6318250" y="5399088"/>
            <a:ext cx="1266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Invertebrates</a:t>
            </a:r>
          </a:p>
          <a:p>
            <a:pPr algn="ctr"/>
            <a:r>
              <a:rPr lang="es-ES" sz="1200" b="1"/>
              <a:t>Marine Coastal</a:t>
            </a:r>
          </a:p>
        </p:txBody>
      </p:sp>
      <p:sp>
        <p:nvSpPr>
          <p:cNvPr id="19490" name="Text Box 36"/>
          <p:cNvSpPr txBox="1">
            <a:spLocks noChangeArrowheads="1"/>
          </p:cNvSpPr>
          <p:nvPr/>
        </p:nvSpPr>
        <p:spPr bwMode="auto">
          <a:xfrm>
            <a:off x="5638800" y="6030913"/>
            <a:ext cx="1255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/>
              <a:t>Natural areas</a:t>
            </a:r>
          </a:p>
          <a:p>
            <a:pPr algn="ctr"/>
            <a:r>
              <a:rPr lang="es-ES" sz="1200" b="1"/>
              <a:t>characteristics</a:t>
            </a:r>
          </a:p>
        </p:txBody>
      </p:sp>
      <p:sp>
        <p:nvSpPr>
          <p:cNvPr id="932901" name="Freeform 37"/>
          <p:cNvSpPr>
            <a:spLocks/>
          </p:cNvSpPr>
          <p:nvPr/>
        </p:nvSpPr>
        <p:spPr bwMode="auto">
          <a:xfrm>
            <a:off x="2487613" y="1236663"/>
            <a:ext cx="195262" cy="4784725"/>
          </a:xfrm>
          <a:custGeom>
            <a:avLst/>
            <a:gdLst/>
            <a:ahLst/>
            <a:cxnLst>
              <a:cxn ang="0">
                <a:pos x="123" y="0"/>
              </a:cxn>
              <a:cxn ang="0">
                <a:pos x="0" y="0"/>
              </a:cxn>
              <a:cxn ang="0">
                <a:pos x="0" y="2942"/>
              </a:cxn>
              <a:cxn ang="0">
                <a:pos x="123" y="2942"/>
              </a:cxn>
            </a:cxnLst>
            <a:rect l="0" t="0" r="r" b="b"/>
            <a:pathLst>
              <a:path w="123" h="2942">
                <a:moveTo>
                  <a:pt x="123" y="0"/>
                </a:moveTo>
                <a:lnTo>
                  <a:pt x="0" y="0"/>
                </a:lnTo>
                <a:lnTo>
                  <a:pt x="0" y="2942"/>
                </a:lnTo>
                <a:lnTo>
                  <a:pt x="123" y="2942"/>
                </a:ln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02" name="Line 38"/>
          <p:cNvSpPr>
            <a:spLocks noChangeShapeType="1"/>
          </p:cNvSpPr>
          <p:nvPr/>
        </p:nvSpPr>
        <p:spPr bwMode="auto">
          <a:xfrm>
            <a:off x="2474913" y="4460875"/>
            <a:ext cx="207962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03" name="Line 39"/>
          <p:cNvSpPr>
            <a:spLocks noChangeShapeType="1"/>
          </p:cNvSpPr>
          <p:nvPr/>
        </p:nvSpPr>
        <p:spPr bwMode="auto">
          <a:xfrm>
            <a:off x="2482850" y="2986088"/>
            <a:ext cx="20796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04" name="Line 40"/>
          <p:cNvSpPr>
            <a:spLocks noChangeShapeType="1"/>
          </p:cNvSpPr>
          <p:nvPr/>
        </p:nvSpPr>
        <p:spPr bwMode="auto">
          <a:xfrm>
            <a:off x="1854200" y="3606800"/>
            <a:ext cx="6207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05" name="Freeform 41"/>
          <p:cNvSpPr>
            <a:spLocks/>
          </p:cNvSpPr>
          <p:nvPr/>
        </p:nvSpPr>
        <p:spPr bwMode="auto">
          <a:xfrm>
            <a:off x="4603750" y="622300"/>
            <a:ext cx="242888" cy="1279525"/>
          </a:xfrm>
          <a:custGeom>
            <a:avLst/>
            <a:gdLst/>
            <a:ahLst/>
            <a:cxnLst>
              <a:cxn ang="0">
                <a:pos x="153" y="0"/>
              </a:cxn>
              <a:cxn ang="0">
                <a:pos x="0" y="0"/>
              </a:cxn>
              <a:cxn ang="0">
                <a:pos x="0" y="806"/>
              </a:cxn>
              <a:cxn ang="0">
                <a:pos x="153" y="806"/>
              </a:cxn>
            </a:cxnLst>
            <a:rect l="0" t="0" r="r" b="b"/>
            <a:pathLst>
              <a:path w="153" h="806">
                <a:moveTo>
                  <a:pt x="153" y="0"/>
                </a:moveTo>
                <a:lnTo>
                  <a:pt x="0" y="0"/>
                </a:lnTo>
                <a:lnTo>
                  <a:pt x="0" y="806"/>
                </a:lnTo>
                <a:lnTo>
                  <a:pt x="153" y="806"/>
                </a:ln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06" name="Freeform 42"/>
          <p:cNvSpPr>
            <a:spLocks/>
          </p:cNvSpPr>
          <p:nvPr/>
        </p:nvSpPr>
        <p:spPr bwMode="auto">
          <a:xfrm>
            <a:off x="4603750" y="2736850"/>
            <a:ext cx="242888" cy="688975"/>
          </a:xfrm>
          <a:custGeom>
            <a:avLst/>
            <a:gdLst/>
            <a:ahLst/>
            <a:cxnLst>
              <a:cxn ang="0">
                <a:pos x="153" y="0"/>
              </a:cxn>
              <a:cxn ang="0">
                <a:pos x="0" y="0"/>
              </a:cxn>
              <a:cxn ang="0">
                <a:pos x="0" y="806"/>
              </a:cxn>
              <a:cxn ang="0">
                <a:pos x="153" y="806"/>
              </a:cxn>
            </a:cxnLst>
            <a:rect l="0" t="0" r="r" b="b"/>
            <a:pathLst>
              <a:path w="153" h="806">
                <a:moveTo>
                  <a:pt x="153" y="0"/>
                </a:moveTo>
                <a:lnTo>
                  <a:pt x="0" y="0"/>
                </a:lnTo>
                <a:lnTo>
                  <a:pt x="0" y="806"/>
                </a:lnTo>
                <a:lnTo>
                  <a:pt x="153" y="806"/>
                </a:ln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07" name="Freeform 43"/>
          <p:cNvSpPr>
            <a:spLocks/>
          </p:cNvSpPr>
          <p:nvPr/>
        </p:nvSpPr>
        <p:spPr bwMode="auto">
          <a:xfrm>
            <a:off x="4603750" y="4171950"/>
            <a:ext cx="242888" cy="688975"/>
          </a:xfrm>
          <a:custGeom>
            <a:avLst/>
            <a:gdLst/>
            <a:ahLst/>
            <a:cxnLst>
              <a:cxn ang="0">
                <a:pos x="153" y="0"/>
              </a:cxn>
              <a:cxn ang="0">
                <a:pos x="0" y="0"/>
              </a:cxn>
              <a:cxn ang="0">
                <a:pos x="0" y="806"/>
              </a:cxn>
              <a:cxn ang="0">
                <a:pos x="153" y="806"/>
              </a:cxn>
            </a:cxnLst>
            <a:rect l="0" t="0" r="r" b="b"/>
            <a:pathLst>
              <a:path w="153" h="806">
                <a:moveTo>
                  <a:pt x="153" y="0"/>
                </a:moveTo>
                <a:lnTo>
                  <a:pt x="0" y="0"/>
                </a:lnTo>
                <a:lnTo>
                  <a:pt x="0" y="806"/>
                </a:lnTo>
                <a:lnTo>
                  <a:pt x="153" y="806"/>
                </a:ln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08" name="Freeform 44"/>
          <p:cNvSpPr>
            <a:spLocks/>
          </p:cNvSpPr>
          <p:nvPr/>
        </p:nvSpPr>
        <p:spPr bwMode="auto">
          <a:xfrm>
            <a:off x="4603750" y="5619750"/>
            <a:ext cx="242888" cy="688975"/>
          </a:xfrm>
          <a:custGeom>
            <a:avLst/>
            <a:gdLst/>
            <a:ahLst/>
            <a:cxnLst>
              <a:cxn ang="0">
                <a:pos x="153" y="0"/>
              </a:cxn>
              <a:cxn ang="0">
                <a:pos x="0" y="0"/>
              </a:cxn>
              <a:cxn ang="0">
                <a:pos x="0" y="806"/>
              </a:cxn>
              <a:cxn ang="0">
                <a:pos x="153" y="806"/>
              </a:cxn>
            </a:cxnLst>
            <a:rect l="0" t="0" r="r" b="b"/>
            <a:pathLst>
              <a:path w="153" h="806">
                <a:moveTo>
                  <a:pt x="153" y="0"/>
                </a:moveTo>
                <a:lnTo>
                  <a:pt x="0" y="0"/>
                </a:lnTo>
                <a:lnTo>
                  <a:pt x="0" y="806"/>
                </a:lnTo>
                <a:lnTo>
                  <a:pt x="153" y="806"/>
                </a:lnTo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09" name="Line 45"/>
          <p:cNvSpPr>
            <a:spLocks noChangeShapeType="1"/>
          </p:cNvSpPr>
          <p:nvPr/>
        </p:nvSpPr>
        <p:spPr bwMode="auto">
          <a:xfrm>
            <a:off x="4051300" y="1244600"/>
            <a:ext cx="546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0" name="Line 46"/>
          <p:cNvSpPr>
            <a:spLocks noChangeShapeType="1"/>
          </p:cNvSpPr>
          <p:nvPr/>
        </p:nvSpPr>
        <p:spPr bwMode="auto">
          <a:xfrm>
            <a:off x="4064000" y="3022600"/>
            <a:ext cx="546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1" name="Line 47"/>
          <p:cNvSpPr>
            <a:spLocks noChangeShapeType="1"/>
          </p:cNvSpPr>
          <p:nvPr/>
        </p:nvSpPr>
        <p:spPr bwMode="auto">
          <a:xfrm>
            <a:off x="4051300" y="4521200"/>
            <a:ext cx="546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2" name="Line 48"/>
          <p:cNvSpPr>
            <a:spLocks noChangeShapeType="1"/>
          </p:cNvSpPr>
          <p:nvPr/>
        </p:nvSpPr>
        <p:spPr bwMode="auto">
          <a:xfrm>
            <a:off x="4051300" y="5981700"/>
            <a:ext cx="546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3" name="Line 49"/>
          <p:cNvSpPr>
            <a:spLocks noChangeShapeType="1"/>
          </p:cNvSpPr>
          <p:nvPr/>
        </p:nvSpPr>
        <p:spPr bwMode="auto">
          <a:xfrm>
            <a:off x="6223000" y="355600"/>
            <a:ext cx="0" cy="571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4" name="Line 50"/>
          <p:cNvSpPr>
            <a:spLocks noChangeShapeType="1"/>
          </p:cNvSpPr>
          <p:nvPr/>
        </p:nvSpPr>
        <p:spPr bwMode="auto">
          <a:xfrm>
            <a:off x="6223000" y="1003300"/>
            <a:ext cx="0" cy="571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5" name="Line 51"/>
          <p:cNvSpPr>
            <a:spLocks noChangeShapeType="1"/>
          </p:cNvSpPr>
          <p:nvPr/>
        </p:nvSpPr>
        <p:spPr bwMode="auto">
          <a:xfrm>
            <a:off x="6223000" y="1651000"/>
            <a:ext cx="0" cy="571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6" name="Line 52"/>
          <p:cNvSpPr>
            <a:spLocks noChangeShapeType="1"/>
          </p:cNvSpPr>
          <p:nvPr/>
        </p:nvSpPr>
        <p:spPr bwMode="auto">
          <a:xfrm>
            <a:off x="6223000" y="2463800"/>
            <a:ext cx="0" cy="571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7" name="Line 53"/>
          <p:cNvSpPr>
            <a:spLocks noChangeShapeType="1"/>
          </p:cNvSpPr>
          <p:nvPr/>
        </p:nvSpPr>
        <p:spPr bwMode="auto">
          <a:xfrm>
            <a:off x="6223000" y="3111500"/>
            <a:ext cx="0" cy="571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8" name="Line 54"/>
          <p:cNvSpPr>
            <a:spLocks noChangeShapeType="1"/>
          </p:cNvSpPr>
          <p:nvPr/>
        </p:nvSpPr>
        <p:spPr bwMode="auto">
          <a:xfrm>
            <a:off x="6223000" y="5321300"/>
            <a:ext cx="0" cy="571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2919" name="Line 55"/>
          <p:cNvSpPr>
            <a:spLocks noChangeShapeType="1"/>
          </p:cNvSpPr>
          <p:nvPr/>
        </p:nvSpPr>
        <p:spPr bwMode="auto">
          <a:xfrm>
            <a:off x="4597400" y="1244600"/>
            <a:ext cx="2413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06375"/>
            <a:ext cx="6588125" cy="6388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6854825" y="1411288"/>
            <a:ext cx="2200275" cy="37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9966"/>
                </a:solidFill>
              </a:rPr>
              <a:t>SCIENTIFIC CRUISSES:</a:t>
            </a:r>
          </a:p>
          <a:p>
            <a:r>
              <a:rPr lang="es-ES" i="1">
                <a:solidFill>
                  <a:srgbClr val="FF9966"/>
                </a:solidFill>
              </a:rPr>
              <a:t>Hydroacoustics  (2)</a:t>
            </a:r>
          </a:p>
          <a:p>
            <a:endParaRPr lang="es-ES" i="1">
              <a:solidFill>
                <a:srgbClr val="FF9966"/>
              </a:solidFill>
            </a:endParaRPr>
          </a:p>
          <a:p>
            <a:endParaRPr lang="es-ES" i="1">
              <a:solidFill>
                <a:srgbClr val="FF9966"/>
              </a:solidFill>
            </a:endParaRPr>
          </a:p>
          <a:p>
            <a:r>
              <a:rPr lang="es-ES" b="1">
                <a:solidFill>
                  <a:srgbClr val="FF9966"/>
                </a:solidFill>
              </a:rPr>
              <a:t>COOPERATION OF INDUSTRIAL FLEET:</a:t>
            </a:r>
          </a:p>
          <a:p>
            <a:endParaRPr lang="es-ES" i="1">
              <a:solidFill>
                <a:srgbClr val="FF9966"/>
              </a:solidFill>
            </a:endParaRPr>
          </a:p>
          <a:p>
            <a:r>
              <a:rPr lang="es-ES" i="1">
                <a:solidFill>
                  <a:srgbClr val="FF9966"/>
                </a:solidFill>
              </a:rPr>
              <a:t>EUREKA Operations</a:t>
            </a:r>
          </a:p>
          <a:p>
            <a:endParaRPr lang="es-ES" i="1">
              <a:solidFill>
                <a:srgbClr val="FF9966"/>
              </a:solidFill>
            </a:endParaRPr>
          </a:p>
          <a:p>
            <a:r>
              <a:rPr lang="es-ES" b="1">
                <a:solidFill>
                  <a:srgbClr val="FF9966"/>
                </a:solidFill>
              </a:rPr>
              <a:t>POPULATION DYNAMICS:</a:t>
            </a:r>
          </a:p>
          <a:p>
            <a:endParaRPr lang="es-ES" i="1">
              <a:solidFill>
                <a:srgbClr val="FF9966"/>
              </a:solidFill>
            </a:endParaRPr>
          </a:p>
          <a:p>
            <a:r>
              <a:rPr lang="es-ES" i="1">
                <a:solidFill>
                  <a:srgbClr val="FF9966"/>
                </a:solidFill>
              </a:rPr>
              <a:t>VPA (Mathematical  method)</a:t>
            </a: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6826250" y="620713"/>
            <a:ext cx="2000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1800" b="1">
                <a:solidFill>
                  <a:srgbClr val="FF9966"/>
                </a:solidFill>
              </a:rPr>
              <a:t>BIOMASS</a:t>
            </a:r>
          </a:p>
          <a:p>
            <a:pPr algn="ctr"/>
            <a:r>
              <a:rPr lang="es-MX" sz="1800" b="1">
                <a:solidFill>
                  <a:srgbClr val="FF9966"/>
                </a:solidFill>
              </a:rPr>
              <a:t>ASSESSMENTS*</a:t>
            </a: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7000875" y="5969000"/>
            <a:ext cx="1338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800">
                <a:solidFill>
                  <a:srgbClr val="FF9966"/>
                </a:solidFill>
              </a:rPr>
              <a:t>*</a:t>
            </a:r>
            <a:r>
              <a:rPr lang="es-MX" sz="1200" i="1">
                <a:solidFill>
                  <a:srgbClr val="FF9966"/>
                </a:solidFill>
              </a:rPr>
              <a:t> On yearly base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263" y="1538288"/>
            <a:ext cx="8755062" cy="48958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1506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r>
              <a:rPr lang="es-ES" sz="1800" b="1" smtClean="0">
                <a:solidFill>
                  <a:srgbClr val="FFFF00"/>
                </a:solidFill>
              </a:rPr>
              <a:t>JACK MACKEREL ANNUAL LANDINGS IN PERU FROM 1960 TO 2008</a:t>
            </a:r>
            <a:br>
              <a:rPr lang="es-ES" sz="1800" b="1" smtClean="0">
                <a:solidFill>
                  <a:srgbClr val="FFFF00"/>
                </a:solidFill>
              </a:rPr>
            </a:br>
            <a:endParaRPr lang="es-MX" sz="1800" b="1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170" name="Text Box 2"/>
          <p:cNvSpPr txBox="1">
            <a:spLocks noChangeArrowheads="1"/>
          </p:cNvSpPr>
          <p:nvPr/>
        </p:nvSpPr>
        <p:spPr bwMode="auto">
          <a:xfrm>
            <a:off x="1100138" y="177800"/>
            <a:ext cx="4891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2400" b="1">
                <a:solidFill>
                  <a:srgbClr val="FF9966"/>
                </a:solidFill>
              </a:rPr>
              <a:t>MAIN LANDING PORTS IN PERU</a:t>
            </a:r>
          </a:p>
        </p:txBody>
      </p:sp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7538"/>
            <a:ext cx="4548188" cy="44180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903174" name="Text Box 6"/>
          <p:cNvSpPr txBox="1">
            <a:spLocks noChangeArrowheads="1"/>
          </p:cNvSpPr>
          <p:nvPr/>
        </p:nvSpPr>
        <p:spPr bwMode="auto">
          <a:xfrm>
            <a:off x="188913" y="1509713"/>
            <a:ext cx="20177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1985-2001</a:t>
            </a:r>
          </a:p>
        </p:txBody>
      </p:sp>
      <p:sp>
        <p:nvSpPr>
          <p:cNvPr id="903175" name="Rectangle 7"/>
          <p:cNvSpPr>
            <a:spLocks noChangeArrowheads="1"/>
          </p:cNvSpPr>
          <p:nvPr/>
        </p:nvSpPr>
        <p:spPr bwMode="auto">
          <a:xfrm>
            <a:off x="2646363" y="1446213"/>
            <a:ext cx="1268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2002 - 2008</a:t>
            </a:r>
          </a:p>
        </p:txBody>
      </p:sp>
      <p:pic>
        <p:nvPicPr>
          <p:cNvPr id="2253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13275" y="1128713"/>
            <a:ext cx="3662363" cy="51498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03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317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9088" y="1217613"/>
            <a:ext cx="8294687" cy="5629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3554" name="Rectangle 5"/>
          <p:cNvSpPr>
            <a:spLocks noChangeArrowheads="1"/>
          </p:cNvSpPr>
          <p:nvPr/>
        </p:nvSpPr>
        <p:spPr bwMode="auto">
          <a:xfrm>
            <a:off x="271463" y="725488"/>
            <a:ext cx="852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800" b="1">
                <a:solidFill>
                  <a:srgbClr val="FF9966"/>
                </a:solidFill>
              </a:rPr>
              <a:t>FISHING AREAS AND SIZE STRUCTURE OF JUREL (January – Febrary 2009)</a:t>
            </a:r>
            <a:endParaRPr lang="es-ES" sz="1800" b="1">
              <a:solidFill>
                <a:srgbClr val="FF9966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80" name="Text Box 60"/>
          <p:cNvSpPr txBox="1">
            <a:spLocks noChangeArrowheads="1"/>
          </p:cNvSpPr>
          <p:nvPr/>
        </p:nvSpPr>
        <p:spPr bwMode="auto">
          <a:xfrm>
            <a:off x="1636713" y="530225"/>
            <a:ext cx="58213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2000" b="1">
                <a:solidFill>
                  <a:srgbClr val="FF9966"/>
                </a:solidFill>
              </a:rPr>
              <a:t>SEASONALITY OF JUREL LANDINGS IN PERU</a:t>
            </a:r>
          </a:p>
          <a:p>
            <a:pPr algn="ctr"/>
            <a:r>
              <a:rPr lang="es-MX" sz="2000" b="1">
                <a:solidFill>
                  <a:srgbClr val="FF9966"/>
                </a:solidFill>
              </a:rPr>
              <a:t>(1986 - 2008)</a:t>
            </a:r>
            <a:endParaRPr lang="es-ES" sz="2000" b="1">
              <a:solidFill>
                <a:srgbClr val="FF9966"/>
              </a:solidFill>
            </a:endParaRPr>
          </a:p>
        </p:txBody>
      </p:sp>
      <p:pic>
        <p:nvPicPr>
          <p:cNvPr id="24578" name="Picture 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300" y="1889125"/>
            <a:ext cx="7391400" cy="381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01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8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02" name="Rectangle 2"/>
          <p:cNvSpPr>
            <a:spLocks noChangeArrowheads="1"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603" name="Rectangle 3"/>
          <p:cNvSpPr>
            <a:spLocks noChangeArrowheads="1"/>
          </p:cNvSpPr>
          <p:nvPr/>
        </p:nvSpPr>
        <p:spPr bwMode="auto">
          <a:xfrm>
            <a:off x="0" y="549275"/>
            <a:ext cx="9144000" cy="302418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5603" name="Group 4"/>
          <p:cNvGrpSpPr>
            <a:grpSpLocks/>
          </p:cNvGrpSpPr>
          <p:nvPr/>
        </p:nvGrpSpPr>
        <p:grpSpPr bwMode="auto">
          <a:xfrm>
            <a:off x="352425" y="4398963"/>
            <a:ext cx="8785225" cy="1655762"/>
            <a:chOff x="86" y="1788"/>
            <a:chExt cx="5598" cy="913"/>
          </a:xfrm>
        </p:grpSpPr>
        <p:pic>
          <p:nvPicPr>
            <p:cNvPr id="25688" name="Picture 5"/>
            <p:cNvPicPr>
              <a:picLocks noChangeAspect="1" noChangeArrowheads="1"/>
            </p:cNvPicPr>
            <p:nvPr/>
          </p:nvPicPr>
          <p:blipFill>
            <a:blip r:embed="rId2"/>
            <a:srcRect l="3091" r="4092"/>
            <a:stretch>
              <a:fillRect/>
            </a:stretch>
          </p:blipFill>
          <p:spPr bwMode="auto">
            <a:xfrm>
              <a:off x="2827" y="1789"/>
              <a:ext cx="2857" cy="90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25689" name="Picture 6"/>
            <p:cNvPicPr>
              <a:picLocks noChangeAspect="1" noChangeArrowheads="1"/>
            </p:cNvPicPr>
            <p:nvPr/>
          </p:nvPicPr>
          <p:blipFill>
            <a:blip r:embed="rId3"/>
            <a:srcRect l="1900" r="3629" b="-1672"/>
            <a:stretch>
              <a:fillRect/>
            </a:stretch>
          </p:blipFill>
          <p:spPr bwMode="auto">
            <a:xfrm>
              <a:off x="86" y="1788"/>
              <a:ext cx="2734" cy="91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</p:pic>
      </p:grpSp>
      <p:sp>
        <p:nvSpPr>
          <p:cNvPr id="921607" name="Oval 7"/>
          <p:cNvSpPr>
            <a:spLocks noChangeArrowheads="1"/>
          </p:cNvSpPr>
          <p:nvPr/>
        </p:nvSpPr>
        <p:spPr bwMode="auto">
          <a:xfrm>
            <a:off x="539750" y="2947988"/>
            <a:ext cx="90488" cy="90487"/>
          </a:xfrm>
          <a:prstGeom prst="ellipse">
            <a:avLst/>
          </a:prstGeom>
          <a:noFill/>
          <a:ln w="12700">
            <a:solidFill>
              <a:srgbClr val="FF3535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05" name="Text Box 8"/>
          <p:cNvSpPr txBox="1">
            <a:spLocks noChangeArrowheads="1"/>
          </p:cNvSpPr>
          <p:nvPr/>
        </p:nvSpPr>
        <p:spPr bwMode="auto">
          <a:xfrm>
            <a:off x="650875" y="2884488"/>
            <a:ext cx="914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900">
                <a:solidFill>
                  <a:srgbClr val="FF0000"/>
                </a:solidFill>
              </a:rPr>
              <a:t>Juveniles</a:t>
            </a:r>
          </a:p>
        </p:txBody>
      </p:sp>
      <p:sp>
        <p:nvSpPr>
          <p:cNvPr id="921609" name="Line 9"/>
          <p:cNvSpPr>
            <a:spLocks noChangeShapeType="1"/>
          </p:cNvSpPr>
          <p:nvPr/>
        </p:nvSpPr>
        <p:spPr bwMode="auto">
          <a:xfrm flipV="1">
            <a:off x="4224338" y="1179513"/>
            <a:ext cx="0" cy="360362"/>
          </a:xfrm>
          <a:prstGeom prst="line">
            <a:avLst/>
          </a:prstGeom>
          <a:noFill/>
          <a:ln w="28575">
            <a:solidFill>
              <a:schemeClr val="bg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21610" name="Group 10"/>
          <p:cNvGrpSpPr>
            <a:grpSpLocks/>
          </p:cNvGrpSpPr>
          <p:nvPr/>
        </p:nvGrpSpPr>
        <p:grpSpPr bwMode="auto">
          <a:xfrm>
            <a:off x="323850" y="1090613"/>
            <a:ext cx="3733800" cy="274637"/>
            <a:chOff x="295" y="-56"/>
            <a:chExt cx="2352" cy="173"/>
          </a:xfrm>
        </p:grpSpPr>
        <p:sp>
          <p:nvSpPr>
            <p:cNvPr id="25686" name="Text Box 11"/>
            <p:cNvSpPr txBox="1">
              <a:spLocks noChangeArrowheads="1"/>
            </p:cNvSpPr>
            <p:nvPr/>
          </p:nvSpPr>
          <p:spPr bwMode="auto">
            <a:xfrm>
              <a:off x="295" y="-56"/>
              <a:ext cx="574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1200" b="1">
                  <a:solidFill>
                    <a:srgbClr val="FFFF66"/>
                  </a:solidFill>
                </a:rPr>
                <a:t>Scenario1</a:t>
              </a:r>
            </a:p>
          </p:txBody>
        </p:sp>
        <p:sp>
          <p:nvSpPr>
            <p:cNvPr id="921612" name="Line 12"/>
            <p:cNvSpPr>
              <a:spLocks noChangeShapeType="1"/>
            </p:cNvSpPr>
            <p:nvPr/>
          </p:nvSpPr>
          <p:spPr bwMode="auto">
            <a:xfrm>
              <a:off x="1014" y="35"/>
              <a:ext cx="1633" cy="0"/>
            </a:xfrm>
            <a:prstGeom prst="line">
              <a:avLst/>
            </a:prstGeom>
            <a:noFill/>
            <a:ln w="38100">
              <a:solidFill>
                <a:srgbClr val="FFFF66"/>
              </a:solidFill>
              <a:prstDash val="sysDot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921613" name="Group 13"/>
          <p:cNvGrpSpPr>
            <a:grpSpLocks/>
          </p:cNvGrpSpPr>
          <p:nvPr/>
        </p:nvGrpSpPr>
        <p:grpSpPr bwMode="auto">
          <a:xfrm>
            <a:off x="4291013" y="1089025"/>
            <a:ext cx="3705225" cy="274638"/>
            <a:chOff x="2755" y="75"/>
            <a:chExt cx="2334" cy="173"/>
          </a:xfrm>
        </p:grpSpPr>
        <p:sp>
          <p:nvSpPr>
            <p:cNvPr id="25684" name="Text Box 14"/>
            <p:cNvSpPr txBox="1">
              <a:spLocks noChangeArrowheads="1"/>
            </p:cNvSpPr>
            <p:nvPr/>
          </p:nvSpPr>
          <p:spPr bwMode="auto">
            <a:xfrm>
              <a:off x="2755" y="75"/>
              <a:ext cx="60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1200" b="1">
                  <a:solidFill>
                    <a:srgbClr val="00FFFF"/>
                  </a:solidFill>
                </a:rPr>
                <a:t>Scenario 2</a:t>
              </a:r>
            </a:p>
          </p:txBody>
        </p:sp>
        <p:sp>
          <p:nvSpPr>
            <p:cNvPr id="921615" name="Line 15"/>
            <p:cNvSpPr>
              <a:spLocks noChangeShapeType="1"/>
            </p:cNvSpPr>
            <p:nvPr/>
          </p:nvSpPr>
          <p:spPr bwMode="auto">
            <a:xfrm>
              <a:off x="3456" y="164"/>
              <a:ext cx="1633" cy="0"/>
            </a:xfrm>
            <a:prstGeom prst="line">
              <a:avLst/>
            </a:prstGeom>
            <a:noFill/>
            <a:ln w="38100">
              <a:solidFill>
                <a:srgbClr val="00FFFF"/>
              </a:solidFill>
              <a:prstDash val="sysDot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5609" name="Group 16"/>
          <p:cNvGrpSpPr>
            <a:grpSpLocks/>
          </p:cNvGrpSpPr>
          <p:nvPr/>
        </p:nvGrpSpPr>
        <p:grpSpPr bwMode="auto">
          <a:xfrm>
            <a:off x="250825" y="1350963"/>
            <a:ext cx="8839200" cy="2079625"/>
            <a:chOff x="158" y="560"/>
            <a:chExt cx="5568" cy="1310"/>
          </a:xfrm>
        </p:grpSpPr>
        <p:sp>
          <p:nvSpPr>
            <p:cNvPr id="921617" name="Freeform 17"/>
            <p:cNvSpPr>
              <a:spLocks noEditPoints="1"/>
            </p:cNvSpPr>
            <p:nvPr/>
          </p:nvSpPr>
          <p:spPr bwMode="auto">
            <a:xfrm>
              <a:off x="260" y="1860"/>
              <a:ext cx="5466" cy="7"/>
            </a:xfrm>
            <a:custGeom>
              <a:avLst/>
              <a:gdLst/>
              <a:ahLst/>
              <a:cxnLst>
                <a:cxn ang="0">
                  <a:pos x="275" y="12"/>
                </a:cxn>
                <a:cxn ang="0">
                  <a:pos x="350" y="12"/>
                </a:cxn>
                <a:cxn ang="0">
                  <a:pos x="788" y="0"/>
                </a:cxn>
                <a:cxn ang="0">
                  <a:pos x="888" y="25"/>
                </a:cxn>
                <a:cxn ang="0">
                  <a:pos x="1238" y="0"/>
                </a:cxn>
                <a:cxn ang="0">
                  <a:pos x="1488" y="25"/>
                </a:cxn>
                <a:cxn ang="0">
                  <a:pos x="1588" y="0"/>
                </a:cxn>
                <a:cxn ang="0">
                  <a:pos x="2025" y="12"/>
                </a:cxn>
                <a:cxn ang="0">
                  <a:pos x="2100" y="12"/>
                </a:cxn>
                <a:cxn ang="0">
                  <a:pos x="2538" y="0"/>
                </a:cxn>
                <a:cxn ang="0">
                  <a:pos x="2638" y="25"/>
                </a:cxn>
                <a:cxn ang="0">
                  <a:pos x="2988" y="0"/>
                </a:cxn>
                <a:cxn ang="0">
                  <a:pos x="3238" y="25"/>
                </a:cxn>
                <a:cxn ang="0">
                  <a:pos x="3338" y="0"/>
                </a:cxn>
                <a:cxn ang="0">
                  <a:pos x="3775" y="12"/>
                </a:cxn>
                <a:cxn ang="0">
                  <a:pos x="3850" y="12"/>
                </a:cxn>
                <a:cxn ang="0">
                  <a:pos x="4288" y="0"/>
                </a:cxn>
                <a:cxn ang="0">
                  <a:pos x="4388" y="25"/>
                </a:cxn>
                <a:cxn ang="0">
                  <a:pos x="4738" y="0"/>
                </a:cxn>
                <a:cxn ang="0">
                  <a:pos x="4988" y="25"/>
                </a:cxn>
                <a:cxn ang="0">
                  <a:pos x="5088" y="0"/>
                </a:cxn>
                <a:cxn ang="0">
                  <a:pos x="5525" y="12"/>
                </a:cxn>
                <a:cxn ang="0">
                  <a:pos x="5600" y="12"/>
                </a:cxn>
                <a:cxn ang="0">
                  <a:pos x="6038" y="0"/>
                </a:cxn>
                <a:cxn ang="0">
                  <a:pos x="6138" y="25"/>
                </a:cxn>
                <a:cxn ang="0">
                  <a:pos x="6488" y="0"/>
                </a:cxn>
                <a:cxn ang="0">
                  <a:pos x="6738" y="25"/>
                </a:cxn>
                <a:cxn ang="0">
                  <a:pos x="6838" y="0"/>
                </a:cxn>
                <a:cxn ang="0">
                  <a:pos x="7275" y="12"/>
                </a:cxn>
                <a:cxn ang="0">
                  <a:pos x="7350" y="12"/>
                </a:cxn>
                <a:cxn ang="0">
                  <a:pos x="7788" y="0"/>
                </a:cxn>
                <a:cxn ang="0">
                  <a:pos x="7888" y="25"/>
                </a:cxn>
                <a:cxn ang="0">
                  <a:pos x="8238" y="0"/>
                </a:cxn>
                <a:cxn ang="0">
                  <a:pos x="8488" y="25"/>
                </a:cxn>
                <a:cxn ang="0">
                  <a:pos x="8588" y="0"/>
                </a:cxn>
                <a:cxn ang="0">
                  <a:pos x="9025" y="12"/>
                </a:cxn>
                <a:cxn ang="0">
                  <a:pos x="9100" y="12"/>
                </a:cxn>
                <a:cxn ang="0">
                  <a:pos x="9538" y="0"/>
                </a:cxn>
                <a:cxn ang="0">
                  <a:pos x="9638" y="25"/>
                </a:cxn>
                <a:cxn ang="0">
                  <a:pos x="9988" y="0"/>
                </a:cxn>
                <a:cxn ang="0">
                  <a:pos x="10238" y="25"/>
                </a:cxn>
                <a:cxn ang="0">
                  <a:pos x="10338" y="0"/>
                </a:cxn>
                <a:cxn ang="0">
                  <a:pos x="10775" y="12"/>
                </a:cxn>
                <a:cxn ang="0">
                  <a:pos x="10850" y="12"/>
                </a:cxn>
                <a:cxn ang="0">
                  <a:pos x="11288" y="0"/>
                </a:cxn>
                <a:cxn ang="0">
                  <a:pos x="11388" y="25"/>
                </a:cxn>
                <a:cxn ang="0">
                  <a:pos x="11738" y="0"/>
                </a:cxn>
                <a:cxn ang="0">
                  <a:pos x="11988" y="25"/>
                </a:cxn>
                <a:cxn ang="0">
                  <a:pos x="12088" y="0"/>
                </a:cxn>
                <a:cxn ang="0">
                  <a:pos x="12525" y="12"/>
                </a:cxn>
                <a:cxn ang="0">
                  <a:pos x="12600" y="12"/>
                </a:cxn>
                <a:cxn ang="0">
                  <a:pos x="13038" y="0"/>
                </a:cxn>
                <a:cxn ang="0">
                  <a:pos x="13138" y="25"/>
                </a:cxn>
                <a:cxn ang="0">
                  <a:pos x="13488" y="0"/>
                </a:cxn>
                <a:cxn ang="0">
                  <a:pos x="13738" y="25"/>
                </a:cxn>
                <a:cxn ang="0">
                  <a:pos x="13838" y="0"/>
                </a:cxn>
                <a:cxn ang="0">
                  <a:pos x="14275" y="12"/>
                </a:cxn>
                <a:cxn ang="0">
                  <a:pos x="14350" y="12"/>
                </a:cxn>
                <a:cxn ang="0">
                  <a:pos x="14788" y="0"/>
                </a:cxn>
                <a:cxn ang="0">
                  <a:pos x="14888" y="25"/>
                </a:cxn>
                <a:cxn ang="0">
                  <a:pos x="15238" y="0"/>
                </a:cxn>
                <a:cxn ang="0">
                  <a:pos x="15488" y="25"/>
                </a:cxn>
                <a:cxn ang="0">
                  <a:pos x="15588" y="0"/>
                </a:cxn>
              </a:cxnLst>
              <a:rect l="0" t="0" r="r" b="b"/>
              <a:pathLst>
                <a:path w="15850" h="25">
                  <a:moveTo>
                    <a:pt x="13" y="0"/>
                  </a:moveTo>
                  <a:lnTo>
                    <a:pt x="88" y="0"/>
                  </a:lnTo>
                  <a:cubicBezTo>
                    <a:pt x="95" y="0"/>
                    <a:pt x="100" y="6"/>
                    <a:pt x="100" y="12"/>
                  </a:cubicBezTo>
                  <a:cubicBezTo>
                    <a:pt x="100" y="19"/>
                    <a:pt x="95" y="25"/>
                    <a:pt x="88" y="25"/>
                  </a:cubicBezTo>
                  <a:lnTo>
                    <a:pt x="13" y="25"/>
                  </a:lnTo>
                  <a:cubicBezTo>
                    <a:pt x="6" y="25"/>
                    <a:pt x="0" y="19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lose/>
                  <a:moveTo>
                    <a:pt x="188" y="0"/>
                  </a:moveTo>
                  <a:lnTo>
                    <a:pt x="263" y="0"/>
                  </a:lnTo>
                  <a:cubicBezTo>
                    <a:pt x="270" y="0"/>
                    <a:pt x="275" y="6"/>
                    <a:pt x="275" y="12"/>
                  </a:cubicBezTo>
                  <a:cubicBezTo>
                    <a:pt x="275" y="19"/>
                    <a:pt x="270" y="25"/>
                    <a:pt x="263" y="25"/>
                  </a:cubicBezTo>
                  <a:lnTo>
                    <a:pt x="188" y="25"/>
                  </a:lnTo>
                  <a:cubicBezTo>
                    <a:pt x="181" y="25"/>
                    <a:pt x="175" y="19"/>
                    <a:pt x="175" y="12"/>
                  </a:cubicBezTo>
                  <a:cubicBezTo>
                    <a:pt x="175" y="6"/>
                    <a:pt x="181" y="0"/>
                    <a:pt x="188" y="0"/>
                  </a:cubicBezTo>
                  <a:close/>
                  <a:moveTo>
                    <a:pt x="363" y="0"/>
                  </a:moveTo>
                  <a:lnTo>
                    <a:pt x="438" y="0"/>
                  </a:lnTo>
                  <a:cubicBezTo>
                    <a:pt x="445" y="0"/>
                    <a:pt x="450" y="6"/>
                    <a:pt x="450" y="12"/>
                  </a:cubicBezTo>
                  <a:cubicBezTo>
                    <a:pt x="450" y="19"/>
                    <a:pt x="445" y="25"/>
                    <a:pt x="438" y="25"/>
                  </a:cubicBezTo>
                  <a:lnTo>
                    <a:pt x="363" y="25"/>
                  </a:lnTo>
                  <a:cubicBezTo>
                    <a:pt x="356" y="25"/>
                    <a:pt x="350" y="19"/>
                    <a:pt x="350" y="12"/>
                  </a:cubicBezTo>
                  <a:cubicBezTo>
                    <a:pt x="350" y="6"/>
                    <a:pt x="356" y="0"/>
                    <a:pt x="363" y="0"/>
                  </a:cubicBezTo>
                  <a:close/>
                  <a:moveTo>
                    <a:pt x="538" y="0"/>
                  </a:moveTo>
                  <a:lnTo>
                    <a:pt x="613" y="0"/>
                  </a:lnTo>
                  <a:cubicBezTo>
                    <a:pt x="620" y="0"/>
                    <a:pt x="625" y="6"/>
                    <a:pt x="625" y="12"/>
                  </a:cubicBezTo>
                  <a:cubicBezTo>
                    <a:pt x="625" y="19"/>
                    <a:pt x="620" y="25"/>
                    <a:pt x="613" y="25"/>
                  </a:cubicBezTo>
                  <a:lnTo>
                    <a:pt x="538" y="25"/>
                  </a:lnTo>
                  <a:cubicBezTo>
                    <a:pt x="531" y="25"/>
                    <a:pt x="525" y="19"/>
                    <a:pt x="525" y="12"/>
                  </a:cubicBezTo>
                  <a:cubicBezTo>
                    <a:pt x="525" y="6"/>
                    <a:pt x="531" y="0"/>
                    <a:pt x="538" y="0"/>
                  </a:cubicBezTo>
                  <a:close/>
                  <a:moveTo>
                    <a:pt x="713" y="0"/>
                  </a:moveTo>
                  <a:lnTo>
                    <a:pt x="788" y="0"/>
                  </a:lnTo>
                  <a:cubicBezTo>
                    <a:pt x="795" y="0"/>
                    <a:pt x="800" y="6"/>
                    <a:pt x="800" y="12"/>
                  </a:cubicBezTo>
                  <a:cubicBezTo>
                    <a:pt x="800" y="19"/>
                    <a:pt x="795" y="25"/>
                    <a:pt x="788" y="25"/>
                  </a:cubicBezTo>
                  <a:lnTo>
                    <a:pt x="713" y="25"/>
                  </a:lnTo>
                  <a:cubicBezTo>
                    <a:pt x="706" y="25"/>
                    <a:pt x="700" y="19"/>
                    <a:pt x="700" y="12"/>
                  </a:cubicBezTo>
                  <a:cubicBezTo>
                    <a:pt x="700" y="6"/>
                    <a:pt x="706" y="0"/>
                    <a:pt x="713" y="0"/>
                  </a:cubicBezTo>
                  <a:close/>
                  <a:moveTo>
                    <a:pt x="888" y="0"/>
                  </a:moveTo>
                  <a:lnTo>
                    <a:pt x="963" y="0"/>
                  </a:lnTo>
                  <a:cubicBezTo>
                    <a:pt x="970" y="0"/>
                    <a:pt x="975" y="6"/>
                    <a:pt x="975" y="12"/>
                  </a:cubicBezTo>
                  <a:cubicBezTo>
                    <a:pt x="975" y="19"/>
                    <a:pt x="970" y="25"/>
                    <a:pt x="963" y="25"/>
                  </a:cubicBezTo>
                  <a:lnTo>
                    <a:pt x="888" y="25"/>
                  </a:lnTo>
                  <a:cubicBezTo>
                    <a:pt x="881" y="25"/>
                    <a:pt x="875" y="19"/>
                    <a:pt x="875" y="12"/>
                  </a:cubicBezTo>
                  <a:cubicBezTo>
                    <a:pt x="875" y="6"/>
                    <a:pt x="881" y="0"/>
                    <a:pt x="888" y="0"/>
                  </a:cubicBezTo>
                  <a:close/>
                  <a:moveTo>
                    <a:pt x="1063" y="0"/>
                  </a:moveTo>
                  <a:lnTo>
                    <a:pt x="1138" y="0"/>
                  </a:lnTo>
                  <a:cubicBezTo>
                    <a:pt x="1145" y="0"/>
                    <a:pt x="1150" y="6"/>
                    <a:pt x="1150" y="12"/>
                  </a:cubicBezTo>
                  <a:cubicBezTo>
                    <a:pt x="1150" y="19"/>
                    <a:pt x="1145" y="25"/>
                    <a:pt x="1138" y="25"/>
                  </a:cubicBezTo>
                  <a:lnTo>
                    <a:pt x="1063" y="25"/>
                  </a:lnTo>
                  <a:cubicBezTo>
                    <a:pt x="1056" y="25"/>
                    <a:pt x="1050" y="19"/>
                    <a:pt x="1050" y="12"/>
                  </a:cubicBezTo>
                  <a:cubicBezTo>
                    <a:pt x="1050" y="6"/>
                    <a:pt x="1056" y="0"/>
                    <a:pt x="1063" y="0"/>
                  </a:cubicBezTo>
                  <a:close/>
                  <a:moveTo>
                    <a:pt x="1238" y="0"/>
                  </a:moveTo>
                  <a:lnTo>
                    <a:pt x="1313" y="0"/>
                  </a:lnTo>
                  <a:cubicBezTo>
                    <a:pt x="1320" y="0"/>
                    <a:pt x="1325" y="6"/>
                    <a:pt x="1325" y="12"/>
                  </a:cubicBezTo>
                  <a:cubicBezTo>
                    <a:pt x="1325" y="19"/>
                    <a:pt x="1320" y="25"/>
                    <a:pt x="1313" y="25"/>
                  </a:cubicBezTo>
                  <a:lnTo>
                    <a:pt x="1238" y="25"/>
                  </a:lnTo>
                  <a:cubicBezTo>
                    <a:pt x="1231" y="25"/>
                    <a:pt x="1225" y="19"/>
                    <a:pt x="1225" y="12"/>
                  </a:cubicBezTo>
                  <a:cubicBezTo>
                    <a:pt x="1225" y="6"/>
                    <a:pt x="1231" y="0"/>
                    <a:pt x="1238" y="0"/>
                  </a:cubicBezTo>
                  <a:close/>
                  <a:moveTo>
                    <a:pt x="1413" y="0"/>
                  </a:moveTo>
                  <a:lnTo>
                    <a:pt x="1488" y="0"/>
                  </a:lnTo>
                  <a:cubicBezTo>
                    <a:pt x="1495" y="0"/>
                    <a:pt x="1500" y="6"/>
                    <a:pt x="1500" y="12"/>
                  </a:cubicBezTo>
                  <a:cubicBezTo>
                    <a:pt x="1500" y="19"/>
                    <a:pt x="1495" y="25"/>
                    <a:pt x="1488" y="25"/>
                  </a:cubicBezTo>
                  <a:lnTo>
                    <a:pt x="1413" y="25"/>
                  </a:lnTo>
                  <a:cubicBezTo>
                    <a:pt x="1406" y="25"/>
                    <a:pt x="1400" y="19"/>
                    <a:pt x="1400" y="12"/>
                  </a:cubicBezTo>
                  <a:cubicBezTo>
                    <a:pt x="1400" y="6"/>
                    <a:pt x="1406" y="0"/>
                    <a:pt x="1413" y="0"/>
                  </a:cubicBezTo>
                  <a:close/>
                  <a:moveTo>
                    <a:pt x="1588" y="0"/>
                  </a:moveTo>
                  <a:lnTo>
                    <a:pt x="1663" y="0"/>
                  </a:lnTo>
                  <a:cubicBezTo>
                    <a:pt x="1670" y="0"/>
                    <a:pt x="1675" y="6"/>
                    <a:pt x="1675" y="12"/>
                  </a:cubicBezTo>
                  <a:cubicBezTo>
                    <a:pt x="1675" y="19"/>
                    <a:pt x="1670" y="25"/>
                    <a:pt x="1663" y="25"/>
                  </a:cubicBezTo>
                  <a:lnTo>
                    <a:pt x="1588" y="25"/>
                  </a:lnTo>
                  <a:cubicBezTo>
                    <a:pt x="1581" y="25"/>
                    <a:pt x="1575" y="19"/>
                    <a:pt x="1575" y="12"/>
                  </a:cubicBezTo>
                  <a:cubicBezTo>
                    <a:pt x="1575" y="6"/>
                    <a:pt x="1581" y="0"/>
                    <a:pt x="1588" y="0"/>
                  </a:cubicBezTo>
                  <a:close/>
                  <a:moveTo>
                    <a:pt x="1763" y="0"/>
                  </a:moveTo>
                  <a:lnTo>
                    <a:pt x="1838" y="0"/>
                  </a:lnTo>
                  <a:cubicBezTo>
                    <a:pt x="1845" y="0"/>
                    <a:pt x="1850" y="6"/>
                    <a:pt x="1850" y="12"/>
                  </a:cubicBezTo>
                  <a:cubicBezTo>
                    <a:pt x="1850" y="19"/>
                    <a:pt x="1845" y="25"/>
                    <a:pt x="1838" y="25"/>
                  </a:cubicBezTo>
                  <a:lnTo>
                    <a:pt x="1763" y="25"/>
                  </a:lnTo>
                  <a:cubicBezTo>
                    <a:pt x="1756" y="25"/>
                    <a:pt x="1750" y="19"/>
                    <a:pt x="1750" y="12"/>
                  </a:cubicBezTo>
                  <a:cubicBezTo>
                    <a:pt x="1750" y="6"/>
                    <a:pt x="1756" y="0"/>
                    <a:pt x="1763" y="0"/>
                  </a:cubicBezTo>
                  <a:close/>
                  <a:moveTo>
                    <a:pt x="1938" y="0"/>
                  </a:moveTo>
                  <a:lnTo>
                    <a:pt x="2013" y="0"/>
                  </a:lnTo>
                  <a:cubicBezTo>
                    <a:pt x="2020" y="0"/>
                    <a:pt x="2025" y="6"/>
                    <a:pt x="2025" y="12"/>
                  </a:cubicBezTo>
                  <a:cubicBezTo>
                    <a:pt x="2025" y="19"/>
                    <a:pt x="2020" y="25"/>
                    <a:pt x="2013" y="25"/>
                  </a:cubicBezTo>
                  <a:lnTo>
                    <a:pt x="1938" y="25"/>
                  </a:lnTo>
                  <a:cubicBezTo>
                    <a:pt x="1931" y="25"/>
                    <a:pt x="1925" y="19"/>
                    <a:pt x="1925" y="12"/>
                  </a:cubicBezTo>
                  <a:cubicBezTo>
                    <a:pt x="1925" y="6"/>
                    <a:pt x="1931" y="0"/>
                    <a:pt x="1938" y="0"/>
                  </a:cubicBezTo>
                  <a:close/>
                  <a:moveTo>
                    <a:pt x="2113" y="0"/>
                  </a:moveTo>
                  <a:lnTo>
                    <a:pt x="2188" y="0"/>
                  </a:lnTo>
                  <a:cubicBezTo>
                    <a:pt x="2195" y="0"/>
                    <a:pt x="2200" y="6"/>
                    <a:pt x="2200" y="12"/>
                  </a:cubicBezTo>
                  <a:cubicBezTo>
                    <a:pt x="2200" y="19"/>
                    <a:pt x="2195" y="25"/>
                    <a:pt x="2188" y="25"/>
                  </a:cubicBezTo>
                  <a:lnTo>
                    <a:pt x="2113" y="25"/>
                  </a:lnTo>
                  <a:cubicBezTo>
                    <a:pt x="2106" y="25"/>
                    <a:pt x="2100" y="19"/>
                    <a:pt x="2100" y="12"/>
                  </a:cubicBezTo>
                  <a:cubicBezTo>
                    <a:pt x="2100" y="6"/>
                    <a:pt x="2106" y="0"/>
                    <a:pt x="2113" y="0"/>
                  </a:cubicBezTo>
                  <a:close/>
                  <a:moveTo>
                    <a:pt x="2288" y="0"/>
                  </a:moveTo>
                  <a:lnTo>
                    <a:pt x="2363" y="0"/>
                  </a:lnTo>
                  <a:cubicBezTo>
                    <a:pt x="2370" y="0"/>
                    <a:pt x="2375" y="6"/>
                    <a:pt x="2375" y="12"/>
                  </a:cubicBezTo>
                  <a:cubicBezTo>
                    <a:pt x="2375" y="19"/>
                    <a:pt x="2370" y="25"/>
                    <a:pt x="2363" y="25"/>
                  </a:cubicBezTo>
                  <a:lnTo>
                    <a:pt x="2288" y="25"/>
                  </a:lnTo>
                  <a:cubicBezTo>
                    <a:pt x="2281" y="25"/>
                    <a:pt x="2275" y="19"/>
                    <a:pt x="2275" y="12"/>
                  </a:cubicBezTo>
                  <a:cubicBezTo>
                    <a:pt x="2275" y="6"/>
                    <a:pt x="2281" y="0"/>
                    <a:pt x="2288" y="0"/>
                  </a:cubicBezTo>
                  <a:close/>
                  <a:moveTo>
                    <a:pt x="2463" y="0"/>
                  </a:moveTo>
                  <a:lnTo>
                    <a:pt x="2538" y="0"/>
                  </a:lnTo>
                  <a:cubicBezTo>
                    <a:pt x="2545" y="0"/>
                    <a:pt x="2550" y="6"/>
                    <a:pt x="2550" y="12"/>
                  </a:cubicBezTo>
                  <a:cubicBezTo>
                    <a:pt x="2550" y="19"/>
                    <a:pt x="2545" y="25"/>
                    <a:pt x="2538" y="25"/>
                  </a:cubicBezTo>
                  <a:lnTo>
                    <a:pt x="2463" y="25"/>
                  </a:lnTo>
                  <a:cubicBezTo>
                    <a:pt x="2456" y="25"/>
                    <a:pt x="2450" y="19"/>
                    <a:pt x="2450" y="12"/>
                  </a:cubicBezTo>
                  <a:cubicBezTo>
                    <a:pt x="2450" y="6"/>
                    <a:pt x="2456" y="0"/>
                    <a:pt x="2463" y="0"/>
                  </a:cubicBezTo>
                  <a:close/>
                  <a:moveTo>
                    <a:pt x="2638" y="0"/>
                  </a:moveTo>
                  <a:lnTo>
                    <a:pt x="2713" y="0"/>
                  </a:lnTo>
                  <a:cubicBezTo>
                    <a:pt x="2720" y="0"/>
                    <a:pt x="2725" y="6"/>
                    <a:pt x="2725" y="12"/>
                  </a:cubicBezTo>
                  <a:cubicBezTo>
                    <a:pt x="2725" y="19"/>
                    <a:pt x="2720" y="25"/>
                    <a:pt x="2713" y="25"/>
                  </a:cubicBezTo>
                  <a:lnTo>
                    <a:pt x="2638" y="25"/>
                  </a:lnTo>
                  <a:cubicBezTo>
                    <a:pt x="2631" y="25"/>
                    <a:pt x="2625" y="19"/>
                    <a:pt x="2625" y="12"/>
                  </a:cubicBezTo>
                  <a:cubicBezTo>
                    <a:pt x="2625" y="6"/>
                    <a:pt x="2631" y="0"/>
                    <a:pt x="2638" y="0"/>
                  </a:cubicBezTo>
                  <a:close/>
                  <a:moveTo>
                    <a:pt x="2813" y="0"/>
                  </a:moveTo>
                  <a:lnTo>
                    <a:pt x="2888" y="0"/>
                  </a:lnTo>
                  <a:cubicBezTo>
                    <a:pt x="2895" y="0"/>
                    <a:pt x="2900" y="6"/>
                    <a:pt x="2900" y="12"/>
                  </a:cubicBezTo>
                  <a:cubicBezTo>
                    <a:pt x="2900" y="19"/>
                    <a:pt x="2895" y="25"/>
                    <a:pt x="2888" y="25"/>
                  </a:cubicBezTo>
                  <a:lnTo>
                    <a:pt x="2813" y="25"/>
                  </a:lnTo>
                  <a:cubicBezTo>
                    <a:pt x="2806" y="25"/>
                    <a:pt x="2800" y="19"/>
                    <a:pt x="2800" y="12"/>
                  </a:cubicBezTo>
                  <a:cubicBezTo>
                    <a:pt x="2800" y="6"/>
                    <a:pt x="2806" y="0"/>
                    <a:pt x="2813" y="0"/>
                  </a:cubicBezTo>
                  <a:close/>
                  <a:moveTo>
                    <a:pt x="2988" y="0"/>
                  </a:moveTo>
                  <a:lnTo>
                    <a:pt x="3063" y="0"/>
                  </a:lnTo>
                  <a:cubicBezTo>
                    <a:pt x="3070" y="0"/>
                    <a:pt x="3075" y="6"/>
                    <a:pt x="3075" y="12"/>
                  </a:cubicBezTo>
                  <a:cubicBezTo>
                    <a:pt x="3075" y="19"/>
                    <a:pt x="3070" y="25"/>
                    <a:pt x="3063" y="25"/>
                  </a:cubicBezTo>
                  <a:lnTo>
                    <a:pt x="2988" y="25"/>
                  </a:lnTo>
                  <a:cubicBezTo>
                    <a:pt x="2981" y="25"/>
                    <a:pt x="2975" y="19"/>
                    <a:pt x="2975" y="12"/>
                  </a:cubicBezTo>
                  <a:cubicBezTo>
                    <a:pt x="2975" y="6"/>
                    <a:pt x="2981" y="0"/>
                    <a:pt x="2988" y="0"/>
                  </a:cubicBezTo>
                  <a:close/>
                  <a:moveTo>
                    <a:pt x="3163" y="0"/>
                  </a:moveTo>
                  <a:lnTo>
                    <a:pt x="3238" y="0"/>
                  </a:lnTo>
                  <a:cubicBezTo>
                    <a:pt x="3245" y="0"/>
                    <a:pt x="3250" y="6"/>
                    <a:pt x="3250" y="12"/>
                  </a:cubicBezTo>
                  <a:cubicBezTo>
                    <a:pt x="3250" y="19"/>
                    <a:pt x="3245" y="25"/>
                    <a:pt x="3238" y="25"/>
                  </a:cubicBezTo>
                  <a:lnTo>
                    <a:pt x="3163" y="25"/>
                  </a:lnTo>
                  <a:cubicBezTo>
                    <a:pt x="3156" y="25"/>
                    <a:pt x="3150" y="19"/>
                    <a:pt x="3150" y="12"/>
                  </a:cubicBezTo>
                  <a:cubicBezTo>
                    <a:pt x="3150" y="6"/>
                    <a:pt x="3156" y="0"/>
                    <a:pt x="3163" y="0"/>
                  </a:cubicBezTo>
                  <a:close/>
                  <a:moveTo>
                    <a:pt x="3338" y="0"/>
                  </a:moveTo>
                  <a:lnTo>
                    <a:pt x="3413" y="0"/>
                  </a:lnTo>
                  <a:cubicBezTo>
                    <a:pt x="3420" y="0"/>
                    <a:pt x="3425" y="6"/>
                    <a:pt x="3425" y="12"/>
                  </a:cubicBezTo>
                  <a:cubicBezTo>
                    <a:pt x="3425" y="19"/>
                    <a:pt x="3420" y="25"/>
                    <a:pt x="3413" y="25"/>
                  </a:cubicBezTo>
                  <a:lnTo>
                    <a:pt x="3338" y="25"/>
                  </a:lnTo>
                  <a:cubicBezTo>
                    <a:pt x="3331" y="25"/>
                    <a:pt x="3325" y="19"/>
                    <a:pt x="3325" y="12"/>
                  </a:cubicBezTo>
                  <a:cubicBezTo>
                    <a:pt x="3325" y="6"/>
                    <a:pt x="3331" y="0"/>
                    <a:pt x="3338" y="0"/>
                  </a:cubicBezTo>
                  <a:close/>
                  <a:moveTo>
                    <a:pt x="3513" y="0"/>
                  </a:moveTo>
                  <a:lnTo>
                    <a:pt x="3588" y="0"/>
                  </a:lnTo>
                  <a:cubicBezTo>
                    <a:pt x="3595" y="0"/>
                    <a:pt x="3600" y="6"/>
                    <a:pt x="3600" y="12"/>
                  </a:cubicBezTo>
                  <a:cubicBezTo>
                    <a:pt x="3600" y="19"/>
                    <a:pt x="3595" y="25"/>
                    <a:pt x="3588" y="25"/>
                  </a:cubicBezTo>
                  <a:lnTo>
                    <a:pt x="3513" y="25"/>
                  </a:lnTo>
                  <a:cubicBezTo>
                    <a:pt x="3506" y="25"/>
                    <a:pt x="3500" y="19"/>
                    <a:pt x="3500" y="12"/>
                  </a:cubicBezTo>
                  <a:cubicBezTo>
                    <a:pt x="3500" y="6"/>
                    <a:pt x="3506" y="0"/>
                    <a:pt x="3513" y="0"/>
                  </a:cubicBezTo>
                  <a:close/>
                  <a:moveTo>
                    <a:pt x="3688" y="0"/>
                  </a:moveTo>
                  <a:lnTo>
                    <a:pt x="3763" y="0"/>
                  </a:lnTo>
                  <a:cubicBezTo>
                    <a:pt x="3770" y="0"/>
                    <a:pt x="3775" y="6"/>
                    <a:pt x="3775" y="12"/>
                  </a:cubicBezTo>
                  <a:cubicBezTo>
                    <a:pt x="3775" y="19"/>
                    <a:pt x="3770" y="25"/>
                    <a:pt x="3763" y="25"/>
                  </a:cubicBezTo>
                  <a:lnTo>
                    <a:pt x="3688" y="25"/>
                  </a:lnTo>
                  <a:cubicBezTo>
                    <a:pt x="3681" y="25"/>
                    <a:pt x="3675" y="19"/>
                    <a:pt x="3675" y="12"/>
                  </a:cubicBezTo>
                  <a:cubicBezTo>
                    <a:pt x="3675" y="6"/>
                    <a:pt x="3681" y="0"/>
                    <a:pt x="3688" y="0"/>
                  </a:cubicBezTo>
                  <a:close/>
                  <a:moveTo>
                    <a:pt x="3863" y="0"/>
                  </a:moveTo>
                  <a:lnTo>
                    <a:pt x="3938" y="0"/>
                  </a:lnTo>
                  <a:cubicBezTo>
                    <a:pt x="3945" y="0"/>
                    <a:pt x="3950" y="6"/>
                    <a:pt x="3950" y="12"/>
                  </a:cubicBezTo>
                  <a:cubicBezTo>
                    <a:pt x="3950" y="19"/>
                    <a:pt x="3945" y="25"/>
                    <a:pt x="3938" y="25"/>
                  </a:cubicBezTo>
                  <a:lnTo>
                    <a:pt x="3863" y="25"/>
                  </a:lnTo>
                  <a:cubicBezTo>
                    <a:pt x="3856" y="25"/>
                    <a:pt x="3850" y="19"/>
                    <a:pt x="3850" y="12"/>
                  </a:cubicBezTo>
                  <a:cubicBezTo>
                    <a:pt x="3850" y="6"/>
                    <a:pt x="3856" y="0"/>
                    <a:pt x="3863" y="0"/>
                  </a:cubicBezTo>
                  <a:close/>
                  <a:moveTo>
                    <a:pt x="4038" y="0"/>
                  </a:moveTo>
                  <a:lnTo>
                    <a:pt x="4113" y="0"/>
                  </a:lnTo>
                  <a:cubicBezTo>
                    <a:pt x="4120" y="0"/>
                    <a:pt x="4125" y="6"/>
                    <a:pt x="4125" y="12"/>
                  </a:cubicBezTo>
                  <a:cubicBezTo>
                    <a:pt x="4125" y="19"/>
                    <a:pt x="4120" y="25"/>
                    <a:pt x="4113" y="25"/>
                  </a:cubicBezTo>
                  <a:lnTo>
                    <a:pt x="4038" y="25"/>
                  </a:lnTo>
                  <a:cubicBezTo>
                    <a:pt x="4031" y="25"/>
                    <a:pt x="4025" y="19"/>
                    <a:pt x="4025" y="12"/>
                  </a:cubicBezTo>
                  <a:cubicBezTo>
                    <a:pt x="4025" y="6"/>
                    <a:pt x="4031" y="0"/>
                    <a:pt x="4038" y="0"/>
                  </a:cubicBezTo>
                  <a:close/>
                  <a:moveTo>
                    <a:pt x="4213" y="0"/>
                  </a:moveTo>
                  <a:lnTo>
                    <a:pt x="4288" y="0"/>
                  </a:lnTo>
                  <a:cubicBezTo>
                    <a:pt x="4295" y="0"/>
                    <a:pt x="4300" y="6"/>
                    <a:pt x="4300" y="12"/>
                  </a:cubicBezTo>
                  <a:cubicBezTo>
                    <a:pt x="4300" y="19"/>
                    <a:pt x="4295" y="25"/>
                    <a:pt x="4288" y="25"/>
                  </a:cubicBezTo>
                  <a:lnTo>
                    <a:pt x="4213" y="25"/>
                  </a:lnTo>
                  <a:cubicBezTo>
                    <a:pt x="4206" y="25"/>
                    <a:pt x="4200" y="19"/>
                    <a:pt x="4200" y="12"/>
                  </a:cubicBezTo>
                  <a:cubicBezTo>
                    <a:pt x="4200" y="6"/>
                    <a:pt x="4206" y="0"/>
                    <a:pt x="4213" y="0"/>
                  </a:cubicBezTo>
                  <a:close/>
                  <a:moveTo>
                    <a:pt x="4388" y="0"/>
                  </a:moveTo>
                  <a:lnTo>
                    <a:pt x="4463" y="0"/>
                  </a:lnTo>
                  <a:cubicBezTo>
                    <a:pt x="4470" y="0"/>
                    <a:pt x="4475" y="6"/>
                    <a:pt x="4475" y="12"/>
                  </a:cubicBezTo>
                  <a:cubicBezTo>
                    <a:pt x="4475" y="19"/>
                    <a:pt x="4470" y="25"/>
                    <a:pt x="4463" y="25"/>
                  </a:cubicBezTo>
                  <a:lnTo>
                    <a:pt x="4388" y="25"/>
                  </a:lnTo>
                  <a:cubicBezTo>
                    <a:pt x="4381" y="25"/>
                    <a:pt x="4375" y="19"/>
                    <a:pt x="4375" y="12"/>
                  </a:cubicBezTo>
                  <a:cubicBezTo>
                    <a:pt x="4375" y="6"/>
                    <a:pt x="4381" y="0"/>
                    <a:pt x="4388" y="0"/>
                  </a:cubicBezTo>
                  <a:close/>
                  <a:moveTo>
                    <a:pt x="4563" y="0"/>
                  </a:moveTo>
                  <a:lnTo>
                    <a:pt x="4638" y="0"/>
                  </a:lnTo>
                  <a:cubicBezTo>
                    <a:pt x="4645" y="0"/>
                    <a:pt x="4650" y="6"/>
                    <a:pt x="4650" y="12"/>
                  </a:cubicBezTo>
                  <a:cubicBezTo>
                    <a:pt x="4650" y="19"/>
                    <a:pt x="4645" y="25"/>
                    <a:pt x="4638" y="25"/>
                  </a:cubicBezTo>
                  <a:lnTo>
                    <a:pt x="4563" y="25"/>
                  </a:lnTo>
                  <a:cubicBezTo>
                    <a:pt x="4556" y="25"/>
                    <a:pt x="4550" y="19"/>
                    <a:pt x="4550" y="12"/>
                  </a:cubicBezTo>
                  <a:cubicBezTo>
                    <a:pt x="4550" y="6"/>
                    <a:pt x="4556" y="0"/>
                    <a:pt x="4563" y="0"/>
                  </a:cubicBezTo>
                  <a:close/>
                  <a:moveTo>
                    <a:pt x="4738" y="0"/>
                  </a:moveTo>
                  <a:lnTo>
                    <a:pt x="4813" y="0"/>
                  </a:lnTo>
                  <a:cubicBezTo>
                    <a:pt x="4820" y="0"/>
                    <a:pt x="4825" y="6"/>
                    <a:pt x="4825" y="12"/>
                  </a:cubicBezTo>
                  <a:cubicBezTo>
                    <a:pt x="4825" y="19"/>
                    <a:pt x="4820" y="25"/>
                    <a:pt x="4813" y="25"/>
                  </a:cubicBezTo>
                  <a:lnTo>
                    <a:pt x="4738" y="25"/>
                  </a:lnTo>
                  <a:cubicBezTo>
                    <a:pt x="4731" y="25"/>
                    <a:pt x="4725" y="19"/>
                    <a:pt x="4725" y="12"/>
                  </a:cubicBezTo>
                  <a:cubicBezTo>
                    <a:pt x="4725" y="6"/>
                    <a:pt x="4731" y="0"/>
                    <a:pt x="4738" y="0"/>
                  </a:cubicBezTo>
                  <a:close/>
                  <a:moveTo>
                    <a:pt x="4913" y="0"/>
                  </a:moveTo>
                  <a:lnTo>
                    <a:pt x="4988" y="0"/>
                  </a:lnTo>
                  <a:cubicBezTo>
                    <a:pt x="4995" y="0"/>
                    <a:pt x="5000" y="6"/>
                    <a:pt x="5000" y="12"/>
                  </a:cubicBezTo>
                  <a:cubicBezTo>
                    <a:pt x="5000" y="19"/>
                    <a:pt x="4995" y="25"/>
                    <a:pt x="4988" y="25"/>
                  </a:cubicBezTo>
                  <a:lnTo>
                    <a:pt x="4913" y="25"/>
                  </a:lnTo>
                  <a:cubicBezTo>
                    <a:pt x="4906" y="25"/>
                    <a:pt x="4900" y="19"/>
                    <a:pt x="4900" y="12"/>
                  </a:cubicBezTo>
                  <a:cubicBezTo>
                    <a:pt x="4900" y="6"/>
                    <a:pt x="4906" y="0"/>
                    <a:pt x="4913" y="0"/>
                  </a:cubicBezTo>
                  <a:close/>
                  <a:moveTo>
                    <a:pt x="5088" y="0"/>
                  </a:moveTo>
                  <a:lnTo>
                    <a:pt x="5163" y="0"/>
                  </a:lnTo>
                  <a:cubicBezTo>
                    <a:pt x="5170" y="0"/>
                    <a:pt x="5175" y="6"/>
                    <a:pt x="5175" y="12"/>
                  </a:cubicBezTo>
                  <a:cubicBezTo>
                    <a:pt x="5175" y="19"/>
                    <a:pt x="5170" y="25"/>
                    <a:pt x="5163" y="25"/>
                  </a:cubicBezTo>
                  <a:lnTo>
                    <a:pt x="5088" y="25"/>
                  </a:lnTo>
                  <a:cubicBezTo>
                    <a:pt x="5081" y="25"/>
                    <a:pt x="5075" y="19"/>
                    <a:pt x="5075" y="12"/>
                  </a:cubicBezTo>
                  <a:cubicBezTo>
                    <a:pt x="5075" y="6"/>
                    <a:pt x="5081" y="0"/>
                    <a:pt x="5088" y="0"/>
                  </a:cubicBezTo>
                  <a:close/>
                  <a:moveTo>
                    <a:pt x="5263" y="0"/>
                  </a:moveTo>
                  <a:lnTo>
                    <a:pt x="5338" y="0"/>
                  </a:lnTo>
                  <a:cubicBezTo>
                    <a:pt x="5345" y="0"/>
                    <a:pt x="5350" y="6"/>
                    <a:pt x="5350" y="12"/>
                  </a:cubicBezTo>
                  <a:cubicBezTo>
                    <a:pt x="5350" y="19"/>
                    <a:pt x="5345" y="25"/>
                    <a:pt x="5338" y="25"/>
                  </a:cubicBezTo>
                  <a:lnTo>
                    <a:pt x="5263" y="25"/>
                  </a:lnTo>
                  <a:cubicBezTo>
                    <a:pt x="5256" y="25"/>
                    <a:pt x="5250" y="19"/>
                    <a:pt x="5250" y="12"/>
                  </a:cubicBezTo>
                  <a:cubicBezTo>
                    <a:pt x="5250" y="6"/>
                    <a:pt x="5256" y="0"/>
                    <a:pt x="5263" y="0"/>
                  </a:cubicBezTo>
                  <a:close/>
                  <a:moveTo>
                    <a:pt x="5438" y="0"/>
                  </a:moveTo>
                  <a:lnTo>
                    <a:pt x="5513" y="0"/>
                  </a:lnTo>
                  <a:cubicBezTo>
                    <a:pt x="5520" y="0"/>
                    <a:pt x="5525" y="6"/>
                    <a:pt x="5525" y="12"/>
                  </a:cubicBezTo>
                  <a:cubicBezTo>
                    <a:pt x="5525" y="19"/>
                    <a:pt x="5520" y="25"/>
                    <a:pt x="5513" y="25"/>
                  </a:cubicBezTo>
                  <a:lnTo>
                    <a:pt x="5438" y="25"/>
                  </a:lnTo>
                  <a:cubicBezTo>
                    <a:pt x="5431" y="25"/>
                    <a:pt x="5425" y="19"/>
                    <a:pt x="5425" y="12"/>
                  </a:cubicBezTo>
                  <a:cubicBezTo>
                    <a:pt x="5425" y="6"/>
                    <a:pt x="5431" y="0"/>
                    <a:pt x="5438" y="0"/>
                  </a:cubicBezTo>
                  <a:close/>
                  <a:moveTo>
                    <a:pt x="5613" y="0"/>
                  </a:moveTo>
                  <a:lnTo>
                    <a:pt x="5688" y="0"/>
                  </a:lnTo>
                  <a:cubicBezTo>
                    <a:pt x="5695" y="0"/>
                    <a:pt x="5700" y="6"/>
                    <a:pt x="5700" y="12"/>
                  </a:cubicBezTo>
                  <a:cubicBezTo>
                    <a:pt x="5700" y="19"/>
                    <a:pt x="5695" y="25"/>
                    <a:pt x="5688" y="25"/>
                  </a:cubicBezTo>
                  <a:lnTo>
                    <a:pt x="5613" y="25"/>
                  </a:lnTo>
                  <a:cubicBezTo>
                    <a:pt x="5606" y="25"/>
                    <a:pt x="5600" y="19"/>
                    <a:pt x="5600" y="12"/>
                  </a:cubicBezTo>
                  <a:cubicBezTo>
                    <a:pt x="5600" y="6"/>
                    <a:pt x="5606" y="0"/>
                    <a:pt x="5613" y="0"/>
                  </a:cubicBezTo>
                  <a:close/>
                  <a:moveTo>
                    <a:pt x="5788" y="0"/>
                  </a:moveTo>
                  <a:lnTo>
                    <a:pt x="5863" y="0"/>
                  </a:lnTo>
                  <a:cubicBezTo>
                    <a:pt x="5870" y="0"/>
                    <a:pt x="5875" y="6"/>
                    <a:pt x="5875" y="12"/>
                  </a:cubicBezTo>
                  <a:cubicBezTo>
                    <a:pt x="5875" y="19"/>
                    <a:pt x="5870" y="25"/>
                    <a:pt x="5863" y="25"/>
                  </a:cubicBezTo>
                  <a:lnTo>
                    <a:pt x="5788" y="25"/>
                  </a:lnTo>
                  <a:cubicBezTo>
                    <a:pt x="5781" y="25"/>
                    <a:pt x="5775" y="19"/>
                    <a:pt x="5775" y="12"/>
                  </a:cubicBezTo>
                  <a:cubicBezTo>
                    <a:pt x="5775" y="6"/>
                    <a:pt x="5781" y="0"/>
                    <a:pt x="5788" y="0"/>
                  </a:cubicBezTo>
                  <a:close/>
                  <a:moveTo>
                    <a:pt x="5963" y="0"/>
                  </a:moveTo>
                  <a:lnTo>
                    <a:pt x="6038" y="0"/>
                  </a:lnTo>
                  <a:cubicBezTo>
                    <a:pt x="6045" y="0"/>
                    <a:pt x="6050" y="6"/>
                    <a:pt x="6050" y="12"/>
                  </a:cubicBezTo>
                  <a:cubicBezTo>
                    <a:pt x="6050" y="19"/>
                    <a:pt x="6045" y="25"/>
                    <a:pt x="6038" y="25"/>
                  </a:cubicBezTo>
                  <a:lnTo>
                    <a:pt x="5963" y="25"/>
                  </a:lnTo>
                  <a:cubicBezTo>
                    <a:pt x="5956" y="25"/>
                    <a:pt x="5950" y="19"/>
                    <a:pt x="5950" y="12"/>
                  </a:cubicBezTo>
                  <a:cubicBezTo>
                    <a:pt x="5950" y="6"/>
                    <a:pt x="5956" y="0"/>
                    <a:pt x="5963" y="0"/>
                  </a:cubicBezTo>
                  <a:close/>
                  <a:moveTo>
                    <a:pt x="6138" y="0"/>
                  </a:moveTo>
                  <a:lnTo>
                    <a:pt x="6213" y="0"/>
                  </a:lnTo>
                  <a:cubicBezTo>
                    <a:pt x="6220" y="0"/>
                    <a:pt x="6225" y="6"/>
                    <a:pt x="6225" y="12"/>
                  </a:cubicBezTo>
                  <a:cubicBezTo>
                    <a:pt x="6225" y="19"/>
                    <a:pt x="6220" y="25"/>
                    <a:pt x="6213" y="25"/>
                  </a:cubicBezTo>
                  <a:lnTo>
                    <a:pt x="6138" y="25"/>
                  </a:lnTo>
                  <a:cubicBezTo>
                    <a:pt x="6131" y="25"/>
                    <a:pt x="6125" y="19"/>
                    <a:pt x="6125" y="12"/>
                  </a:cubicBezTo>
                  <a:cubicBezTo>
                    <a:pt x="6125" y="6"/>
                    <a:pt x="6131" y="0"/>
                    <a:pt x="6138" y="0"/>
                  </a:cubicBezTo>
                  <a:close/>
                  <a:moveTo>
                    <a:pt x="6313" y="0"/>
                  </a:moveTo>
                  <a:lnTo>
                    <a:pt x="6388" y="0"/>
                  </a:lnTo>
                  <a:cubicBezTo>
                    <a:pt x="6395" y="0"/>
                    <a:pt x="6400" y="6"/>
                    <a:pt x="6400" y="12"/>
                  </a:cubicBezTo>
                  <a:cubicBezTo>
                    <a:pt x="6400" y="19"/>
                    <a:pt x="6395" y="25"/>
                    <a:pt x="6388" y="25"/>
                  </a:cubicBezTo>
                  <a:lnTo>
                    <a:pt x="6313" y="25"/>
                  </a:lnTo>
                  <a:cubicBezTo>
                    <a:pt x="6306" y="25"/>
                    <a:pt x="6300" y="19"/>
                    <a:pt x="6300" y="12"/>
                  </a:cubicBezTo>
                  <a:cubicBezTo>
                    <a:pt x="6300" y="6"/>
                    <a:pt x="6306" y="0"/>
                    <a:pt x="6313" y="0"/>
                  </a:cubicBezTo>
                  <a:close/>
                  <a:moveTo>
                    <a:pt x="6488" y="0"/>
                  </a:moveTo>
                  <a:lnTo>
                    <a:pt x="6563" y="0"/>
                  </a:lnTo>
                  <a:cubicBezTo>
                    <a:pt x="6570" y="0"/>
                    <a:pt x="6575" y="6"/>
                    <a:pt x="6575" y="12"/>
                  </a:cubicBezTo>
                  <a:cubicBezTo>
                    <a:pt x="6575" y="19"/>
                    <a:pt x="6570" y="25"/>
                    <a:pt x="6563" y="25"/>
                  </a:cubicBezTo>
                  <a:lnTo>
                    <a:pt x="6488" y="25"/>
                  </a:lnTo>
                  <a:cubicBezTo>
                    <a:pt x="6481" y="25"/>
                    <a:pt x="6475" y="19"/>
                    <a:pt x="6475" y="12"/>
                  </a:cubicBezTo>
                  <a:cubicBezTo>
                    <a:pt x="6475" y="6"/>
                    <a:pt x="6481" y="0"/>
                    <a:pt x="6488" y="0"/>
                  </a:cubicBezTo>
                  <a:close/>
                  <a:moveTo>
                    <a:pt x="6663" y="0"/>
                  </a:moveTo>
                  <a:lnTo>
                    <a:pt x="6738" y="0"/>
                  </a:lnTo>
                  <a:cubicBezTo>
                    <a:pt x="6745" y="0"/>
                    <a:pt x="6750" y="6"/>
                    <a:pt x="6750" y="12"/>
                  </a:cubicBezTo>
                  <a:cubicBezTo>
                    <a:pt x="6750" y="19"/>
                    <a:pt x="6745" y="25"/>
                    <a:pt x="6738" y="25"/>
                  </a:cubicBezTo>
                  <a:lnTo>
                    <a:pt x="6663" y="25"/>
                  </a:lnTo>
                  <a:cubicBezTo>
                    <a:pt x="6656" y="25"/>
                    <a:pt x="6650" y="19"/>
                    <a:pt x="6650" y="12"/>
                  </a:cubicBezTo>
                  <a:cubicBezTo>
                    <a:pt x="6650" y="6"/>
                    <a:pt x="6656" y="0"/>
                    <a:pt x="6663" y="0"/>
                  </a:cubicBezTo>
                  <a:close/>
                  <a:moveTo>
                    <a:pt x="6838" y="0"/>
                  </a:moveTo>
                  <a:lnTo>
                    <a:pt x="6913" y="0"/>
                  </a:lnTo>
                  <a:cubicBezTo>
                    <a:pt x="6920" y="0"/>
                    <a:pt x="6925" y="6"/>
                    <a:pt x="6925" y="12"/>
                  </a:cubicBezTo>
                  <a:cubicBezTo>
                    <a:pt x="6925" y="19"/>
                    <a:pt x="6920" y="25"/>
                    <a:pt x="6913" y="25"/>
                  </a:cubicBezTo>
                  <a:lnTo>
                    <a:pt x="6838" y="25"/>
                  </a:lnTo>
                  <a:cubicBezTo>
                    <a:pt x="6831" y="25"/>
                    <a:pt x="6825" y="19"/>
                    <a:pt x="6825" y="12"/>
                  </a:cubicBezTo>
                  <a:cubicBezTo>
                    <a:pt x="6825" y="6"/>
                    <a:pt x="6831" y="0"/>
                    <a:pt x="6838" y="0"/>
                  </a:cubicBezTo>
                  <a:close/>
                  <a:moveTo>
                    <a:pt x="7013" y="0"/>
                  </a:moveTo>
                  <a:lnTo>
                    <a:pt x="7088" y="0"/>
                  </a:lnTo>
                  <a:cubicBezTo>
                    <a:pt x="7095" y="0"/>
                    <a:pt x="7100" y="6"/>
                    <a:pt x="7100" y="12"/>
                  </a:cubicBezTo>
                  <a:cubicBezTo>
                    <a:pt x="7100" y="19"/>
                    <a:pt x="7095" y="25"/>
                    <a:pt x="7088" y="25"/>
                  </a:cubicBezTo>
                  <a:lnTo>
                    <a:pt x="7013" y="25"/>
                  </a:lnTo>
                  <a:cubicBezTo>
                    <a:pt x="7006" y="25"/>
                    <a:pt x="7000" y="19"/>
                    <a:pt x="7000" y="12"/>
                  </a:cubicBezTo>
                  <a:cubicBezTo>
                    <a:pt x="7000" y="6"/>
                    <a:pt x="7006" y="0"/>
                    <a:pt x="7013" y="0"/>
                  </a:cubicBezTo>
                  <a:close/>
                  <a:moveTo>
                    <a:pt x="7188" y="0"/>
                  </a:moveTo>
                  <a:lnTo>
                    <a:pt x="7263" y="0"/>
                  </a:lnTo>
                  <a:cubicBezTo>
                    <a:pt x="7270" y="0"/>
                    <a:pt x="7275" y="6"/>
                    <a:pt x="7275" y="12"/>
                  </a:cubicBezTo>
                  <a:cubicBezTo>
                    <a:pt x="7275" y="19"/>
                    <a:pt x="7270" y="25"/>
                    <a:pt x="7263" y="25"/>
                  </a:cubicBezTo>
                  <a:lnTo>
                    <a:pt x="7188" y="25"/>
                  </a:lnTo>
                  <a:cubicBezTo>
                    <a:pt x="7181" y="25"/>
                    <a:pt x="7175" y="19"/>
                    <a:pt x="7175" y="12"/>
                  </a:cubicBezTo>
                  <a:cubicBezTo>
                    <a:pt x="7175" y="6"/>
                    <a:pt x="7181" y="0"/>
                    <a:pt x="7188" y="0"/>
                  </a:cubicBezTo>
                  <a:close/>
                  <a:moveTo>
                    <a:pt x="7363" y="0"/>
                  </a:moveTo>
                  <a:lnTo>
                    <a:pt x="7438" y="0"/>
                  </a:lnTo>
                  <a:cubicBezTo>
                    <a:pt x="7445" y="0"/>
                    <a:pt x="7450" y="6"/>
                    <a:pt x="7450" y="12"/>
                  </a:cubicBezTo>
                  <a:cubicBezTo>
                    <a:pt x="7450" y="19"/>
                    <a:pt x="7445" y="25"/>
                    <a:pt x="7438" y="25"/>
                  </a:cubicBezTo>
                  <a:lnTo>
                    <a:pt x="7363" y="25"/>
                  </a:lnTo>
                  <a:cubicBezTo>
                    <a:pt x="7356" y="25"/>
                    <a:pt x="7350" y="19"/>
                    <a:pt x="7350" y="12"/>
                  </a:cubicBezTo>
                  <a:cubicBezTo>
                    <a:pt x="7350" y="6"/>
                    <a:pt x="7356" y="0"/>
                    <a:pt x="7363" y="0"/>
                  </a:cubicBezTo>
                  <a:close/>
                  <a:moveTo>
                    <a:pt x="7538" y="0"/>
                  </a:moveTo>
                  <a:lnTo>
                    <a:pt x="7613" y="0"/>
                  </a:lnTo>
                  <a:cubicBezTo>
                    <a:pt x="7620" y="0"/>
                    <a:pt x="7625" y="6"/>
                    <a:pt x="7625" y="12"/>
                  </a:cubicBezTo>
                  <a:cubicBezTo>
                    <a:pt x="7625" y="19"/>
                    <a:pt x="7620" y="25"/>
                    <a:pt x="7613" y="25"/>
                  </a:cubicBezTo>
                  <a:lnTo>
                    <a:pt x="7538" y="25"/>
                  </a:lnTo>
                  <a:cubicBezTo>
                    <a:pt x="7531" y="25"/>
                    <a:pt x="7525" y="19"/>
                    <a:pt x="7525" y="12"/>
                  </a:cubicBezTo>
                  <a:cubicBezTo>
                    <a:pt x="7525" y="6"/>
                    <a:pt x="7531" y="0"/>
                    <a:pt x="7538" y="0"/>
                  </a:cubicBezTo>
                  <a:close/>
                  <a:moveTo>
                    <a:pt x="7713" y="0"/>
                  </a:moveTo>
                  <a:lnTo>
                    <a:pt x="7788" y="0"/>
                  </a:lnTo>
                  <a:cubicBezTo>
                    <a:pt x="7795" y="0"/>
                    <a:pt x="7800" y="6"/>
                    <a:pt x="7800" y="12"/>
                  </a:cubicBezTo>
                  <a:cubicBezTo>
                    <a:pt x="7800" y="19"/>
                    <a:pt x="7795" y="25"/>
                    <a:pt x="7788" y="25"/>
                  </a:cubicBezTo>
                  <a:lnTo>
                    <a:pt x="7713" y="25"/>
                  </a:lnTo>
                  <a:cubicBezTo>
                    <a:pt x="7706" y="25"/>
                    <a:pt x="7700" y="19"/>
                    <a:pt x="7700" y="12"/>
                  </a:cubicBezTo>
                  <a:cubicBezTo>
                    <a:pt x="7700" y="6"/>
                    <a:pt x="7706" y="0"/>
                    <a:pt x="7713" y="0"/>
                  </a:cubicBezTo>
                  <a:close/>
                  <a:moveTo>
                    <a:pt x="7888" y="0"/>
                  </a:moveTo>
                  <a:lnTo>
                    <a:pt x="7963" y="0"/>
                  </a:lnTo>
                  <a:cubicBezTo>
                    <a:pt x="7970" y="0"/>
                    <a:pt x="7975" y="6"/>
                    <a:pt x="7975" y="12"/>
                  </a:cubicBezTo>
                  <a:cubicBezTo>
                    <a:pt x="7975" y="19"/>
                    <a:pt x="7970" y="25"/>
                    <a:pt x="7963" y="25"/>
                  </a:cubicBezTo>
                  <a:lnTo>
                    <a:pt x="7888" y="25"/>
                  </a:lnTo>
                  <a:cubicBezTo>
                    <a:pt x="7881" y="25"/>
                    <a:pt x="7875" y="19"/>
                    <a:pt x="7875" y="12"/>
                  </a:cubicBezTo>
                  <a:cubicBezTo>
                    <a:pt x="7875" y="6"/>
                    <a:pt x="7881" y="0"/>
                    <a:pt x="7888" y="0"/>
                  </a:cubicBezTo>
                  <a:close/>
                  <a:moveTo>
                    <a:pt x="8063" y="0"/>
                  </a:moveTo>
                  <a:lnTo>
                    <a:pt x="8138" y="0"/>
                  </a:lnTo>
                  <a:cubicBezTo>
                    <a:pt x="8145" y="0"/>
                    <a:pt x="8150" y="6"/>
                    <a:pt x="8150" y="12"/>
                  </a:cubicBezTo>
                  <a:cubicBezTo>
                    <a:pt x="8150" y="19"/>
                    <a:pt x="8145" y="25"/>
                    <a:pt x="8138" y="25"/>
                  </a:cubicBezTo>
                  <a:lnTo>
                    <a:pt x="8063" y="25"/>
                  </a:lnTo>
                  <a:cubicBezTo>
                    <a:pt x="8056" y="25"/>
                    <a:pt x="8050" y="19"/>
                    <a:pt x="8050" y="12"/>
                  </a:cubicBezTo>
                  <a:cubicBezTo>
                    <a:pt x="8050" y="6"/>
                    <a:pt x="8056" y="0"/>
                    <a:pt x="8063" y="0"/>
                  </a:cubicBezTo>
                  <a:close/>
                  <a:moveTo>
                    <a:pt x="8238" y="0"/>
                  </a:moveTo>
                  <a:lnTo>
                    <a:pt x="8313" y="0"/>
                  </a:lnTo>
                  <a:cubicBezTo>
                    <a:pt x="8320" y="0"/>
                    <a:pt x="8325" y="6"/>
                    <a:pt x="8325" y="12"/>
                  </a:cubicBezTo>
                  <a:cubicBezTo>
                    <a:pt x="8325" y="19"/>
                    <a:pt x="8320" y="25"/>
                    <a:pt x="8313" y="25"/>
                  </a:cubicBezTo>
                  <a:lnTo>
                    <a:pt x="8238" y="25"/>
                  </a:lnTo>
                  <a:cubicBezTo>
                    <a:pt x="8231" y="25"/>
                    <a:pt x="8225" y="19"/>
                    <a:pt x="8225" y="12"/>
                  </a:cubicBezTo>
                  <a:cubicBezTo>
                    <a:pt x="8225" y="6"/>
                    <a:pt x="8231" y="0"/>
                    <a:pt x="8238" y="0"/>
                  </a:cubicBezTo>
                  <a:close/>
                  <a:moveTo>
                    <a:pt x="8413" y="0"/>
                  </a:moveTo>
                  <a:lnTo>
                    <a:pt x="8488" y="0"/>
                  </a:lnTo>
                  <a:cubicBezTo>
                    <a:pt x="8495" y="0"/>
                    <a:pt x="8500" y="6"/>
                    <a:pt x="8500" y="12"/>
                  </a:cubicBezTo>
                  <a:cubicBezTo>
                    <a:pt x="8500" y="19"/>
                    <a:pt x="8495" y="25"/>
                    <a:pt x="8488" y="25"/>
                  </a:cubicBezTo>
                  <a:lnTo>
                    <a:pt x="8413" y="25"/>
                  </a:lnTo>
                  <a:cubicBezTo>
                    <a:pt x="8406" y="25"/>
                    <a:pt x="8400" y="19"/>
                    <a:pt x="8400" y="12"/>
                  </a:cubicBezTo>
                  <a:cubicBezTo>
                    <a:pt x="8400" y="6"/>
                    <a:pt x="8406" y="0"/>
                    <a:pt x="8413" y="0"/>
                  </a:cubicBezTo>
                  <a:close/>
                  <a:moveTo>
                    <a:pt x="8588" y="0"/>
                  </a:moveTo>
                  <a:lnTo>
                    <a:pt x="8663" y="0"/>
                  </a:lnTo>
                  <a:cubicBezTo>
                    <a:pt x="8670" y="0"/>
                    <a:pt x="8675" y="6"/>
                    <a:pt x="8675" y="12"/>
                  </a:cubicBezTo>
                  <a:cubicBezTo>
                    <a:pt x="8675" y="19"/>
                    <a:pt x="8670" y="25"/>
                    <a:pt x="8663" y="25"/>
                  </a:cubicBezTo>
                  <a:lnTo>
                    <a:pt x="8588" y="25"/>
                  </a:lnTo>
                  <a:cubicBezTo>
                    <a:pt x="8581" y="25"/>
                    <a:pt x="8575" y="19"/>
                    <a:pt x="8575" y="12"/>
                  </a:cubicBezTo>
                  <a:cubicBezTo>
                    <a:pt x="8575" y="6"/>
                    <a:pt x="8581" y="0"/>
                    <a:pt x="8588" y="0"/>
                  </a:cubicBezTo>
                  <a:close/>
                  <a:moveTo>
                    <a:pt x="8763" y="0"/>
                  </a:moveTo>
                  <a:lnTo>
                    <a:pt x="8838" y="0"/>
                  </a:lnTo>
                  <a:cubicBezTo>
                    <a:pt x="8845" y="0"/>
                    <a:pt x="8850" y="6"/>
                    <a:pt x="8850" y="12"/>
                  </a:cubicBezTo>
                  <a:cubicBezTo>
                    <a:pt x="8850" y="19"/>
                    <a:pt x="8845" y="25"/>
                    <a:pt x="8838" y="25"/>
                  </a:cubicBezTo>
                  <a:lnTo>
                    <a:pt x="8763" y="25"/>
                  </a:lnTo>
                  <a:cubicBezTo>
                    <a:pt x="8756" y="25"/>
                    <a:pt x="8750" y="19"/>
                    <a:pt x="8750" y="12"/>
                  </a:cubicBezTo>
                  <a:cubicBezTo>
                    <a:pt x="8750" y="6"/>
                    <a:pt x="8756" y="0"/>
                    <a:pt x="8763" y="0"/>
                  </a:cubicBezTo>
                  <a:close/>
                  <a:moveTo>
                    <a:pt x="8938" y="0"/>
                  </a:moveTo>
                  <a:lnTo>
                    <a:pt x="9013" y="0"/>
                  </a:lnTo>
                  <a:cubicBezTo>
                    <a:pt x="9020" y="0"/>
                    <a:pt x="9025" y="6"/>
                    <a:pt x="9025" y="12"/>
                  </a:cubicBezTo>
                  <a:cubicBezTo>
                    <a:pt x="9025" y="19"/>
                    <a:pt x="9020" y="25"/>
                    <a:pt x="9013" y="25"/>
                  </a:cubicBezTo>
                  <a:lnTo>
                    <a:pt x="8938" y="25"/>
                  </a:lnTo>
                  <a:cubicBezTo>
                    <a:pt x="8931" y="25"/>
                    <a:pt x="8925" y="19"/>
                    <a:pt x="8925" y="12"/>
                  </a:cubicBezTo>
                  <a:cubicBezTo>
                    <a:pt x="8925" y="6"/>
                    <a:pt x="8931" y="0"/>
                    <a:pt x="8938" y="0"/>
                  </a:cubicBezTo>
                  <a:close/>
                  <a:moveTo>
                    <a:pt x="9113" y="0"/>
                  </a:moveTo>
                  <a:lnTo>
                    <a:pt x="9188" y="0"/>
                  </a:lnTo>
                  <a:cubicBezTo>
                    <a:pt x="9195" y="0"/>
                    <a:pt x="9200" y="6"/>
                    <a:pt x="9200" y="12"/>
                  </a:cubicBezTo>
                  <a:cubicBezTo>
                    <a:pt x="9200" y="19"/>
                    <a:pt x="9195" y="25"/>
                    <a:pt x="9188" y="25"/>
                  </a:cubicBezTo>
                  <a:lnTo>
                    <a:pt x="9113" y="25"/>
                  </a:lnTo>
                  <a:cubicBezTo>
                    <a:pt x="9106" y="25"/>
                    <a:pt x="9100" y="19"/>
                    <a:pt x="9100" y="12"/>
                  </a:cubicBezTo>
                  <a:cubicBezTo>
                    <a:pt x="9100" y="6"/>
                    <a:pt x="9106" y="0"/>
                    <a:pt x="9113" y="0"/>
                  </a:cubicBezTo>
                  <a:close/>
                  <a:moveTo>
                    <a:pt x="9288" y="0"/>
                  </a:moveTo>
                  <a:lnTo>
                    <a:pt x="9363" y="0"/>
                  </a:lnTo>
                  <a:cubicBezTo>
                    <a:pt x="9370" y="0"/>
                    <a:pt x="9375" y="6"/>
                    <a:pt x="9375" y="12"/>
                  </a:cubicBezTo>
                  <a:cubicBezTo>
                    <a:pt x="9375" y="19"/>
                    <a:pt x="9370" y="25"/>
                    <a:pt x="9363" y="25"/>
                  </a:cubicBezTo>
                  <a:lnTo>
                    <a:pt x="9288" y="25"/>
                  </a:lnTo>
                  <a:cubicBezTo>
                    <a:pt x="9281" y="25"/>
                    <a:pt x="9275" y="19"/>
                    <a:pt x="9275" y="12"/>
                  </a:cubicBezTo>
                  <a:cubicBezTo>
                    <a:pt x="9275" y="6"/>
                    <a:pt x="9281" y="0"/>
                    <a:pt x="9288" y="0"/>
                  </a:cubicBezTo>
                  <a:close/>
                  <a:moveTo>
                    <a:pt x="9463" y="0"/>
                  </a:moveTo>
                  <a:lnTo>
                    <a:pt x="9538" y="0"/>
                  </a:lnTo>
                  <a:cubicBezTo>
                    <a:pt x="9545" y="0"/>
                    <a:pt x="9550" y="6"/>
                    <a:pt x="9550" y="12"/>
                  </a:cubicBezTo>
                  <a:cubicBezTo>
                    <a:pt x="9550" y="19"/>
                    <a:pt x="9545" y="25"/>
                    <a:pt x="9538" y="25"/>
                  </a:cubicBezTo>
                  <a:lnTo>
                    <a:pt x="9463" y="25"/>
                  </a:lnTo>
                  <a:cubicBezTo>
                    <a:pt x="9456" y="25"/>
                    <a:pt x="9450" y="19"/>
                    <a:pt x="9450" y="12"/>
                  </a:cubicBezTo>
                  <a:cubicBezTo>
                    <a:pt x="9450" y="6"/>
                    <a:pt x="9456" y="0"/>
                    <a:pt x="9463" y="0"/>
                  </a:cubicBezTo>
                  <a:close/>
                  <a:moveTo>
                    <a:pt x="9638" y="0"/>
                  </a:moveTo>
                  <a:lnTo>
                    <a:pt x="9713" y="0"/>
                  </a:lnTo>
                  <a:cubicBezTo>
                    <a:pt x="9720" y="0"/>
                    <a:pt x="9725" y="6"/>
                    <a:pt x="9725" y="12"/>
                  </a:cubicBezTo>
                  <a:cubicBezTo>
                    <a:pt x="9725" y="19"/>
                    <a:pt x="9720" y="25"/>
                    <a:pt x="9713" y="25"/>
                  </a:cubicBezTo>
                  <a:lnTo>
                    <a:pt x="9638" y="25"/>
                  </a:lnTo>
                  <a:cubicBezTo>
                    <a:pt x="9631" y="25"/>
                    <a:pt x="9625" y="19"/>
                    <a:pt x="9625" y="12"/>
                  </a:cubicBezTo>
                  <a:cubicBezTo>
                    <a:pt x="9625" y="6"/>
                    <a:pt x="9631" y="0"/>
                    <a:pt x="9638" y="0"/>
                  </a:cubicBezTo>
                  <a:close/>
                  <a:moveTo>
                    <a:pt x="9813" y="0"/>
                  </a:moveTo>
                  <a:lnTo>
                    <a:pt x="9888" y="0"/>
                  </a:lnTo>
                  <a:cubicBezTo>
                    <a:pt x="9895" y="0"/>
                    <a:pt x="9900" y="6"/>
                    <a:pt x="9900" y="12"/>
                  </a:cubicBezTo>
                  <a:cubicBezTo>
                    <a:pt x="9900" y="19"/>
                    <a:pt x="9895" y="25"/>
                    <a:pt x="9888" y="25"/>
                  </a:cubicBezTo>
                  <a:lnTo>
                    <a:pt x="9813" y="25"/>
                  </a:lnTo>
                  <a:cubicBezTo>
                    <a:pt x="9806" y="25"/>
                    <a:pt x="9800" y="19"/>
                    <a:pt x="9800" y="12"/>
                  </a:cubicBezTo>
                  <a:cubicBezTo>
                    <a:pt x="9800" y="6"/>
                    <a:pt x="9806" y="0"/>
                    <a:pt x="9813" y="0"/>
                  </a:cubicBezTo>
                  <a:close/>
                  <a:moveTo>
                    <a:pt x="9988" y="0"/>
                  </a:moveTo>
                  <a:lnTo>
                    <a:pt x="10063" y="0"/>
                  </a:lnTo>
                  <a:cubicBezTo>
                    <a:pt x="10070" y="0"/>
                    <a:pt x="10075" y="6"/>
                    <a:pt x="10075" y="12"/>
                  </a:cubicBezTo>
                  <a:cubicBezTo>
                    <a:pt x="10075" y="19"/>
                    <a:pt x="10070" y="25"/>
                    <a:pt x="10063" y="25"/>
                  </a:cubicBezTo>
                  <a:lnTo>
                    <a:pt x="9988" y="25"/>
                  </a:lnTo>
                  <a:cubicBezTo>
                    <a:pt x="9981" y="25"/>
                    <a:pt x="9975" y="19"/>
                    <a:pt x="9975" y="12"/>
                  </a:cubicBezTo>
                  <a:cubicBezTo>
                    <a:pt x="9975" y="6"/>
                    <a:pt x="9981" y="0"/>
                    <a:pt x="9988" y="0"/>
                  </a:cubicBezTo>
                  <a:close/>
                  <a:moveTo>
                    <a:pt x="10163" y="0"/>
                  </a:moveTo>
                  <a:lnTo>
                    <a:pt x="10238" y="0"/>
                  </a:lnTo>
                  <a:cubicBezTo>
                    <a:pt x="10245" y="0"/>
                    <a:pt x="10250" y="6"/>
                    <a:pt x="10250" y="12"/>
                  </a:cubicBezTo>
                  <a:cubicBezTo>
                    <a:pt x="10250" y="19"/>
                    <a:pt x="10245" y="25"/>
                    <a:pt x="10238" y="25"/>
                  </a:cubicBezTo>
                  <a:lnTo>
                    <a:pt x="10163" y="25"/>
                  </a:lnTo>
                  <a:cubicBezTo>
                    <a:pt x="10156" y="25"/>
                    <a:pt x="10150" y="19"/>
                    <a:pt x="10150" y="12"/>
                  </a:cubicBezTo>
                  <a:cubicBezTo>
                    <a:pt x="10150" y="6"/>
                    <a:pt x="10156" y="0"/>
                    <a:pt x="10163" y="0"/>
                  </a:cubicBezTo>
                  <a:close/>
                  <a:moveTo>
                    <a:pt x="10338" y="0"/>
                  </a:moveTo>
                  <a:lnTo>
                    <a:pt x="10413" y="0"/>
                  </a:lnTo>
                  <a:cubicBezTo>
                    <a:pt x="10420" y="0"/>
                    <a:pt x="10425" y="6"/>
                    <a:pt x="10425" y="12"/>
                  </a:cubicBezTo>
                  <a:cubicBezTo>
                    <a:pt x="10425" y="19"/>
                    <a:pt x="10420" y="25"/>
                    <a:pt x="10413" y="25"/>
                  </a:cubicBezTo>
                  <a:lnTo>
                    <a:pt x="10338" y="25"/>
                  </a:lnTo>
                  <a:cubicBezTo>
                    <a:pt x="10331" y="25"/>
                    <a:pt x="10325" y="19"/>
                    <a:pt x="10325" y="12"/>
                  </a:cubicBezTo>
                  <a:cubicBezTo>
                    <a:pt x="10325" y="6"/>
                    <a:pt x="10331" y="0"/>
                    <a:pt x="10338" y="0"/>
                  </a:cubicBezTo>
                  <a:close/>
                  <a:moveTo>
                    <a:pt x="10513" y="0"/>
                  </a:moveTo>
                  <a:lnTo>
                    <a:pt x="10588" y="0"/>
                  </a:lnTo>
                  <a:cubicBezTo>
                    <a:pt x="10595" y="0"/>
                    <a:pt x="10600" y="6"/>
                    <a:pt x="10600" y="12"/>
                  </a:cubicBezTo>
                  <a:cubicBezTo>
                    <a:pt x="10600" y="19"/>
                    <a:pt x="10595" y="25"/>
                    <a:pt x="10588" y="25"/>
                  </a:cubicBezTo>
                  <a:lnTo>
                    <a:pt x="10513" y="25"/>
                  </a:lnTo>
                  <a:cubicBezTo>
                    <a:pt x="10506" y="25"/>
                    <a:pt x="10500" y="19"/>
                    <a:pt x="10500" y="12"/>
                  </a:cubicBezTo>
                  <a:cubicBezTo>
                    <a:pt x="10500" y="6"/>
                    <a:pt x="10506" y="0"/>
                    <a:pt x="10513" y="0"/>
                  </a:cubicBezTo>
                  <a:close/>
                  <a:moveTo>
                    <a:pt x="10688" y="0"/>
                  </a:moveTo>
                  <a:lnTo>
                    <a:pt x="10763" y="0"/>
                  </a:lnTo>
                  <a:cubicBezTo>
                    <a:pt x="10770" y="0"/>
                    <a:pt x="10775" y="6"/>
                    <a:pt x="10775" y="12"/>
                  </a:cubicBezTo>
                  <a:cubicBezTo>
                    <a:pt x="10775" y="19"/>
                    <a:pt x="10770" y="25"/>
                    <a:pt x="10763" y="25"/>
                  </a:cubicBezTo>
                  <a:lnTo>
                    <a:pt x="10688" y="25"/>
                  </a:lnTo>
                  <a:cubicBezTo>
                    <a:pt x="10681" y="25"/>
                    <a:pt x="10675" y="19"/>
                    <a:pt x="10675" y="12"/>
                  </a:cubicBezTo>
                  <a:cubicBezTo>
                    <a:pt x="10675" y="6"/>
                    <a:pt x="10681" y="0"/>
                    <a:pt x="10688" y="0"/>
                  </a:cubicBezTo>
                  <a:close/>
                  <a:moveTo>
                    <a:pt x="10863" y="0"/>
                  </a:moveTo>
                  <a:lnTo>
                    <a:pt x="10938" y="0"/>
                  </a:lnTo>
                  <a:cubicBezTo>
                    <a:pt x="10945" y="0"/>
                    <a:pt x="10950" y="6"/>
                    <a:pt x="10950" y="12"/>
                  </a:cubicBezTo>
                  <a:cubicBezTo>
                    <a:pt x="10950" y="19"/>
                    <a:pt x="10945" y="25"/>
                    <a:pt x="10938" y="25"/>
                  </a:cubicBezTo>
                  <a:lnTo>
                    <a:pt x="10863" y="25"/>
                  </a:lnTo>
                  <a:cubicBezTo>
                    <a:pt x="10856" y="25"/>
                    <a:pt x="10850" y="19"/>
                    <a:pt x="10850" y="12"/>
                  </a:cubicBezTo>
                  <a:cubicBezTo>
                    <a:pt x="10850" y="6"/>
                    <a:pt x="10856" y="0"/>
                    <a:pt x="10863" y="0"/>
                  </a:cubicBezTo>
                  <a:close/>
                  <a:moveTo>
                    <a:pt x="11038" y="0"/>
                  </a:moveTo>
                  <a:lnTo>
                    <a:pt x="11113" y="0"/>
                  </a:lnTo>
                  <a:cubicBezTo>
                    <a:pt x="11120" y="0"/>
                    <a:pt x="11125" y="6"/>
                    <a:pt x="11125" y="12"/>
                  </a:cubicBezTo>
                  <a:cubicBezTo>
                    <a:pt x="11125" y="19"/>
                    <a:pt x="11120" y="25"/>
                    <a:pt x="11113" y="25"/>
                  </a:cubicBezTo>
                  <a:lnTo>
                    <a:pt x="11038" y="25"/>
                  </a:lnTo>
                  <a:cubicBezTo>
                    <a:pt x="11031" y="25"/>
                    <a:pt x="11025" y="19"/>
                    <a:pt x="11025" y="12"/>
                  </a:cubicBezTo>
                  <a:cubicBezTo>
                    <a:pt x="11025" y="6"/>
                    <a:pt x="11031" y="0"/>
                    <a:pt x="11038" y="0"/>
                  </a:cubicBezTo>
                  <a:close/>
                  <a:moveTo>
                    <a:pt x="11213" y="0"/>
                  </a:moveTo>
                  <a:lnTo>
                    <a:pt x="11288" y="0"/>
                  </a:lnTo>
                  <a:cubicBezTo>
                    <a:pt x="11295" y="0"/>
                    <a:pt x="11300" y="6"/>
                    <a:pt x="11300" y="12"/>
                  </a:cubicBezTo>
                  <a:cubicBezTo>
                    <a:pt x="11300" y="19"/>
                    <a:pt x="11295" y="25"/>
                    <a:pt x="11288" y="25"/>
                  </a:cubicBezTo>
                  <a:lnTo>
                    <a:pt x="11213" y="25"/>
                  </a:lnTo>
                  <a:cubicBezTo>
                    <a:pt x="11206" y="25"/>
                    <a:pt x="11200" y="19"/>
                    <a:pt x="11200" y="12"/>
                  </a:cubicBezTo>
                  <a:cubicBezTo>
                    <a:pt x="11200" y="6"/>
                    <a:pt x="11206" y="0"/>
                    <a:pt x="11213" y="0"/>
                  </a:cubicBezTo>
                  <a:close/>
                  <a:moveTo>
                    <a:pt x="11388" y="0"/>
                  </a:moveTo>
                  <a:lnTo>
                    <a:pt x="11463" y="0"/>
                  </a:lnTo>
                  <a:cubicBezTo>
                    <a:pt x="11470" y="0"/>
                    <a:pt x="11475" y="6"/>
                    <a:pt x="11475" y="12"/>
                  </a:cubicBezTo>
                  <a:cubicBezTo>
                    <a:pt x="11475" y="19"/>
                    <a:pt x="11470" y="25"/>
                    <a:pt x="11463" y="25"/>
                  </a:cubicBezTo>
                  <a:lnTo>
                    <a:pt x="11388" y="25"/>
                  </a:lnTo>
                  <a:cubicBezTo>
                    <a:pt x="11381" y="25"/>
                    <a:pt x="11375" y="19"/>
                    <a:pt x="11375" y="12"/>
                  </a:cubicBezTo>
                  <a:cubicBezTo>
                    <a:pt x="11375" y="6"/>
                    <a:pt x="11381" y="0"/>
                    <a:pt x="11388" y="0"/>
                  </a:cubicBezTo>
                  <a:close/>
                  <a:moveTo>
                    <a:pt x="11563" y="0"/>
                  </a:moveTo>
                  <a:lnTo>
                    <a:pt x="11638" y="0"/>
                  </a:lnTo>
                  <a:cubicBezTo>
                    <a:pt x="11645" y="0"/>
                    <a:pt x="11650" y="6"/>
                    <a:pt x="11650" y="12"/>
                  </a:cubicBezTo>
                  <a:cubicBezTo>
                    <a:pt x="11650" y="19"/>
                    <a:pt x="11645" y="25"/>
                    <a:pt x="11638" y="25"/>
                  </a:cubicBezTo>
                  <a:lnTo>
                    <a:pt x="11563" y="25"/>
                  </a:lnTo>
                  <a:cubicBezTo>
                    <a:pt x="11556" y="25"/>
                    <a:pt x="11550" y="19"/>
                    <a:pt x="11550" y="12"/>
                  </a:cubicBezTo>
                  <a:cubicBezTo>
                    <a:pt x="11550" y="6"/>
                    <a:pt x="11556" y="0"/>
                    <a:pt x="11563" y="0"/>
                  </a:cubicBezTo>
                  <a:close/>
                  <a:moveTo>
                    <a:pt x="11738" y="0"/>
                  </a:moveTo>
                  <a:lnTo>
                    <a:pt x="11813" y="0"/>
                  </a:lnTo>
                  <a:cubicBezTo>
                    <a:pt x="11820" y="0"/>
                    <a:pt x="11825" y="6"/>
                    <a:pt x="11825" y="12"/>
                  </a:cubicBezTo>
                  <a:cubicBezTo>
                    <a:pt x="11825" y="19"/>
                    <a:pt x="11820" y="25"/>
                    <a:pt x="11813" y="25"/>
                  </a:cubicBezTo>
                  <a:lnTo>
                    <a:pt x="11738" y="25"/>
                  </a:lnTo>
                  <a:cubicBezTo>
                    <a:pt x="11731" y="25"/>
                    <a:pt x="11725" y="19"/>
                    <a:pt x="11725" y="12"/>
                  </a:cubicBezTo>
                  <a:cubicBezTo>
                    <a:pt x="11725" y="6"/>
                    <a:pt x="11731" y="0"/>
                    <a:pt x="11738" y="0"/>
                  </a:cubicBezTo>
                  <a:close/>
                  <a:moveTo>
                    <a:pt x="11913" y="0"/>
                  </a:moveTo>
                  <a:lnTo>
                    <a:pt x="11988" y="0"/>
                  </a:lnTo>
                  <a:cubicBezTo>
                    <a:pt x="11995" y="0"/>
                    <a:pt x="12000" y="6"/>
                    <a:pt x="12000" y="12"/>
                  </a:cubicBezTo>
                  <a:cubicBezTo>
                    <a:pt x="12000" y="19"/>
                    <a:pt x="11995" y="25"/>
                    <a:pt x="11988" y="25"/>
                  </a:cubicBezTo>
                  <a:lnTo>
                    <a:pt x="11913" y="25"/>
                  </a:lnTo>
                  <a:cubicBezTo>
                    <a:pt x="11906" y="25"/>
                    <a:pt x="11900" y="19"/>
                    <a:pt x="11900" y="12"/>
                  </a:cubicBezTo>
                  <a:cubicBezTo>
                    <a:pt x="11900" y="6"/>
                    <a:pt x="11906" y="0"/>
                    <a:pt x="11913" y="0"/>
                  </a:cubicBezTo>
                  <a:close/>
                  <a:moveTo>
                    <a:pt x="12088" y="0"/>
                  </a:moveTo>
                  <a:lnTo>
                    <a:pt x="12163" y="0"/>
                  </a:lnTo>
                  <a:cubicBezTo>
                    <a:pt x="12170" y="0"/>
                    <a:pt x="12175" y="6"/>
                    <a:pt x="12175" y="12"/>
                  </a:cubicBezTo>
                  <a:cubicBezTo>
                    <a:pt x="12175" y="19"/>
                    <a:pt x="12170" y="25"/>
                    <a:pt x="12163" y="25"/>
                  </a:cubicBezTo>
                  <a:lnTo>
                    <a:pt x="12088" y="25"/>
                  </a:lnTo>
                  <a:cubicBezTo>
                    <a:pt x="12081" y="25"/>
                    <a:pt x="12075" y="19"/>
                    <a:pt x="12075" y="12"/>
                  </a:cubicBezTo>
                  <a:cubicBezTo>
                    <a:pt x="12075" y="6"/>
                    <a:pt x="12081" y="0"/>
                    <a:pt x="12088" y="0"/>
                  </a:cubicBezTo>
                  <a:close/>
                  <a:moveTo>
                    <a:pt x="12263" y="0"/>
                  </a:moveTo>
                  <a:lnTo>
                    <a:pt x="12338" y="0"/>
                  </a:lnTo>
                  <a:cubicBezTo>
                    <a:pt x="12345" y="0"/>
                    <a:pt x="12350" y="6"/>
                    <a:pt x="12350" y="12"/>
                  </a:cubicBezTo>
                  <a:cubicBezTo>
                    <a:pt x="12350" y="19"/>
                    <a:pt x="12345" y="25"/>
                    <a:pt x="12338" y="25"/>
                  </a:cubicBezTo>
                  <a:lnTo>
                    <a:pt x="12263" y="25"/>
                  </a:lnTo>
                  <a:cubicBezTo>
                    <a:pt x="12256" y="25"/>
                    <a:pt x="12250" y="19"/>
                    <a:pt x="12250" y="12"/>
                  </a:cubicBezTo>
                  <a:cubicBezTo>
                    <a:pt x="12250" y="6"/>
                    <a:pt x="12256" y="0"/>
                    <a:pt x="12263" y="0"/>
                  </a:cubicBezTo>
                  <a:close/>
                  <a:moveTo>
                    <a:pt x="12438" y="0"/>
                  </a:moveTo>
                  <a:lnTo>
                    <a:pt x="12513" y="0"/>
                  </a:lnTo>
                  <a:cubicBezTo>
                    <a:pt x="12520" y="0"/>
                    <a:pt x="12525" y="6"/>
                    <a:pt x="12525" y="12"/>
                  </a:cubicBezTo>
                  <a:cubicBezTo>
                    <a:pt x="12525" y="19"/>
                    <a:pt x="12520" y="25"/>
                    <a:pt x="12513" y="25"/>
                  </a:cubicBezTo>
                  <a:lnTo>
                    <a:pt x="12438" y="25"/>
                  </a:lnTo>
                  <a:cubicBezTo>
                    <a:pt x="12431" y="25"/>
                    <a:pt x="12425" y="19"/>
                    <a:pt x="12425" y="12"/>
                  </a:cubicBezTo>
                  <a:cubicBezTo>
                    <a:pt x="12425" y="6"/>
                    <a:pt x="12431" y="0"/>
                    <a:pt x="12438" y="0"/>
                  </a:cubicBezTo>
                  <a:close/>
                  <a:moveTo>
                    <a:pt x="12613" y="0"/>
                  </a:moveTo>
                  <a:lnTo>
                    <a:pt x="12688" y="0"/>
                  </a:lnTo>
                  <a:cubicBezTo>
                    <a:pt x="12695" y="0"/>
                    <a:pt x="12700" y="6"/>
                    <a:pt x="12700" y="12"/>
                  </a:cubicBezTo>
                  <a:cubicBezTo>
                    <a:pt x="12700" y="19"/>
                    <a:pt x="12695" y="25"/>
                    <a:pt x="12688" y="25"/>
                  </a:cubicBezTo>
                  <a:lnTo>
                    <a:pt x="12613" y="25"/>
                  </a:lnTo>
                  <a:cubicBezTo>
                    <a:pt x="12606" y="25"/>
                    <a:pt x="12600" y="19"/>
                    <a:pt x="12600" y="12"/>
                  </a:cubicBezTo>
                  <a:cubicBezTo>
                    <a:pt x="12600" y="6"/>
                    <a:pt x="12606" y="0"/>
                    <a:pt x="12613" y="0"/>
                  </a:cubicBezTo>
                  <a:close/>
                  <a:moveTo>
                    <a:pt x="12788" y="0"/>
                  </a:moveTo>
                  <a:lnTo>
                    <a:pt x="12863" y="0"/>
                  </a:lnTo>
                  <a:cubicBezTo>
                    <a:pt x="12870" y="0"/>
                    <a:pt x="12875" y="6"/>
                    <a:pt x="12875" y="12"/>
                  </a:cubicBezTo>
                  <a:cubicBezTo>
                    <a:pt x="12875" y="19"/>
                    <a:pt x="12870" y="25"/>
                    <a:pt x="12863" y="25"/>
                  </a:cubicBezTo>
                  <a:lnTo>
                    <a:pt x="12788" y="25"/>
                  </a:lnTo>
                  <a:cubicBezTo>
                    <a:pt x="12781" y="25"/>
                    <a:pt x="12775" y="19"/>
                    <a:pt x="12775" y="12"/>
                  </a:cubicBezTo>
                  <a:cubicBezTo>
                    <a:pt x="12775" y="6"/>
                    <a:pt x="12781" y="0"/>
                    <a:pt x="12788" y="0"/>
                  </a:cubicBezTo>
                  <a:close/>
                  <a:moveTo>
                    <a:pt x="12963" y="0"/>
                  </a:moveTo>
                  <a:lnTo>
                    <a:pt x="13038" y="0"/>
                  </a:lnTo>
                  <a:cubicBezTo>
                    <a:pt x="13045" y="0"/>
                    <a:pt x="13050" y="6"/>
                    <a:pt x="13050" y="12"/>
                  </a:cubicBezTo>
                  <a:cubicBezTo>
                    <a:pt x="13050" y="19"/>
                    <a:pt x="13045" y="25"/>
                    <a:pt x="13038" y="25"/>
                  </a:cubicBezTo>
                  <a:lnTo>
                    <a:pt x="12963" y="25"/>
                  </a:lnTo>
                  <a:cubicBezTo>
                    <a:pt x="12956" y="25"/>
                    <a:pt x="12950" y="19"/>
                    <a:pt x="12950" y="12"/>
                  </a:cubicBezTo>
                  <a:cubicBezTo>
                    <a:pt x="12950" y="6"/>
                    <a:pt x="12956" y="0"/>
                    <a:pt x="12963" y="0"/>
                  </a:cubicBezTo>
                  <a:close/>
                  <a:moveTo>
                    <a:pt x="13138" y="0"/>
                  </a:moveTo>
                  <a:lnTo>
                    <a:pt x="13213" y="0"/>
                  </a:lnTo>
                  <a:cubicBezTo>
                    <a:pt x="13220" y="0"/>
                    <a:pt x="13225" y="6"/>
                    <a:pt x="13225" y="12"/>
                  </a:cubicBezTo>
                  <a:cubicBezTo>
                    <a:pt x="13225" y="19"/>
                    <a:pt x="13220" y="25"/>
                    <a:pt x="13213" y="25"/>
                  </a:cubicBezTo>
                  <a:lnTo>
                    <a:pt x="13138" y="25"/>
                  </a:lnTo>
                  <a:cubicBezTo>
                    <a:pt x="13131" y="25"/>
                    <a:pt x="13125" y="19"/>
                    <a:pt x="13125" y="12"/>
                  </a:cubicBezTo>
                  <a:cubicBezTo>
                    <a:pt x="13125" y="6"/>
                    <a:pt x="13131" y="0"/>
                    <a:pt x="13138" y="0"/>
                  </a:cubicBezTo>
                  <a:close/>
                  <a:moveTo>
                    <a:pt x="13313" y="0"/>
                  </a:moveTo>
                  <a:lnTo>
                    <a:pt x="13388" y="0"/>
                  </a:lnTo>
                  <a:cubicBezTo>
                    <a:pt x="13395" y="0"/>
                    <a:pt x="13400" y="6"/>
                    <a:pt x="13400" y="12"/>
                  </a:cubicBezTo>
                  <a:cubicBezTo>
                    <a:pt x="13400" y="19"/>
                    <a:pt x="13395" y="25"/>
                    <a:pt x="13388" y="25"/>
                  </a:cubicBezTo>
                  <a:lnTo>
                    <a:pt x="13313" y="25"/>
                  </a:lnTo>
                  <a:cubicBezTo>
                    <a:pt x="13306" y="25"/>
                    <a:pt x="13300" y="19"/>
                    <a:pt x="13300" y="12"/>
                  </a:cubicBezTo>
                  <a:cubicBezTo>
                    <a:pt x="13300" y="6"/>
                    <a:pt x="13306" y="0"/>
                    <a:pt x="13313" y="0"/>
                  </a:cubicBezTo>
                  <a:close/>
                  <a:moveTo>
                    <a:pt x="13488" y="0"/>
                  </a:moveTo>
                  <a:lnTo>
                    <a:pt x="13563" y="0"/>
                  </a:lnTo>
                  <a:cubicBezTo>
                    <a:pt x="13570" y="0"/>
                    <a:pt x="13575" y="6"/>
                    <a:pt x="13575" y="12"/>
                  </a:cubicBezTo>
                  <a:cubicBezTo>
                    <a:pt x="13575" y="19"/>
                    <a:pt x="13570" y="25"/>
                    <a:pt x="13563" y="25"/>
                  </a:cubicBezTo>
                  <a:lnTo>
                    <a:pt x="13488" y="25"/>
                  </a:lnTo>
                  <a:cubicBezTo>
                    <a:pt x="13481" y="25"/>
                    <a:pt x="13475" y="19"/>
                    <a:pt x="13475" y="12"/>
                  </a:cubicBezTo>
                  <a:cubicBezTo>
                    <a:pt x="13475" y="6"/>
                    <a:pt x="13481" y="0"/>
                    <a:pt x="13488" y="0"/>
                  </a:cubicBezTo>
                  <a:close/>
                  <a:moveTo>
                    <a:pt x="13663" y="0"/>
                  </a:moveTo>
                  <a:lnTo>
                    <a:pt x="13738" y="0"/>
                  </a:lnTo>
                  <a:cubicBezTo>
                    <a:pt x="13745" y="0"/>
                    <a:pt x="13750" y="6"/>
                    <a:pt x="13750" y="12"/>
                  </a:cubicBezTo>
                  <a:cubicBezTo>
                    <a:pt x="13750" y="19"/>
                    <a:pt x="13745" y="25"/>
                    <a:pt x="13738" y="25"/>
                  </a:cubicBezTo>
                  <a:lnTo>
                    <a:pt x="13663" y="25"/>
                  </a:lnTo>
                  <a:cubicBezTo>
                    <a:pt x="13656" y="25"/>
                    <a:pt x="13650" y="19"/>
                    <a:pt x="13650" y="12"/>
                  </a:cubicBezTo>
                  <a:cubicBezTo>
                    <a:pt x="13650" y="6"/>
                    <a:pt x="13656" y="0"/>
                    <a:pt x="13663" y="0"/>
                  </a:cubicBezTo>
                  <a:close/>
                  <a:moveTo>
                    <a:pt x="13838" y="0"/>
                  </a:moveTo>
                  <a:lnTo>
                    <a:pt x="13913" y="0"/>
                  </a:lnTo>
                  <a:cubicBezTo>
                    <a:pt x="13920" y="0"/>
                    <a:pt x="13925" y="6"/>
                    <a:pt x="13925" y="12"/>
                  </a:cubicBezTo>
                  <a:cubicBezTo>
                    <a:pt x="13925" y="19"/>
                    <a:pt x="13920" y="25"/>
                    <a:pt x="13913" y="25"/>
                  </a:cubicBezTo>
                  <a:lnTo>
                    <a:pt x="13838" y="25"/>
                  </a:lnTo>
                  <a:cubicBezTo>
                    <a:pt x="13831" y="25"/>
                    <a:pt x="13825" y="19"/>
                    <a:pt x="13825" y="12"/>
                  </a:cubicBezTo>
                  <a:cubicBezTo>
                    <a:pt x="13825" y="6"/>
                    <a:pt x="13831" y="0"/>
                    <a:pt x="13838" y="0"/>
                  </a:cubicBezTo>
                  <a:close/>
                  <a:moveTo>
                    <a:pt x="14013" y="0"/>
                  </a:moveTo>
                  <a:lnTo>
                    <a:pt x="14088" y="0"/>
                  </a:lnTo>
                  <a:cubicBezTo>
                    <a:pt x="14095" y="0"/>
                    <a:pt x="14100" y="6"/>
                    <a:pt x="14100" y="12"/>
                  </a:cubicBezTo>
                  <a:cubicBezTo>
                    <a:pt x="14100" y="19"/>
                    <a:pt x="14095" y="25"/>
                    <a:pt x="14088" y="25"/>
                  </a:cubicBezTo>
                  <a:lnTo>
                    <a:pt x="14013" y="25"/>
                  </a:lnTo>
                  <a:cubicBezTo>
                    <a:pt x="14006" y="25"/>
                    <a:pt x="14000" y="19"/>
                    <a:pt x="14000" y="12"/>
                  </a:cubicBezTo>
                  <a:cubicBezTo>
                    <a:pt x="14000" y="6"/>
                    <a:pt x="14006" y="0"/>
                    <a:pt x="14013" y="0"/>
                  </a:cubicBezTo>
                  <a:close/>
                  <a:moveTo>
                    <a:pt x="14188" y="0"/>
                  </a:moveTo>
                  <a:lnTo>
                    <a:pt x="14263" y="0"/>
                  </a:lnTo>
                  <a:cubicBezTo>
                    <a:pt x="14270" y="0"/>
                    <a:pt x="14275" y="6"/>
                    <a:pt x="14275" y="12"/>
                  </a:cubicBezTo>
                  <a:cubicBezTo>
                    <a:pt x="14275" y="19"/>
                    <a:pt x="14270" y="25"/>
                    <a:pt x="14263" y="25"/>
                  </a:cubicBezTo>
                  <a:lnTo>
                    <a:pt x="14188" y="25"/>
                  </a:lnTo>
                  <a:cubicBezTo>
                    <a:pt x="14181" y="25"/>
                    <a:pt x="14175" y="19"/>
                    <a:pt x="14175" y="12"/>
                  </a:cubicBezTo>
                  <a:cubicBezTo>
                    <a:pt x="14175" y="6"/>
                    <a:pt x="14181" y="0"/>
                    <a:pt x="14188" y="0"/>
                  </a:cubicBezTo>
                  <a:close/>
                  <a:moveTo>
                    <a:pt x="14363" y="0"/>
                  </a:moveTo>
                  <a:lnTo>
                    <a:pt x="14438" y="0"/>
                  </a:lnTo>
                  <a:cubicBezTo>
                    <a:pt x="14445" y="0"/>
                    <a:pt x="14450" y="6"/>
                    <a:pt x="14450" y="12"/>
                  </a:cubicBezTo>
                  <a:cubicBezTo>
                    <a:pt x="14450" y="19"/>
                    <a:pt x="14445" y="25"/>
                    <a:pt x="14438" y="25"/>
                  </a:cubicBezTo>
                  <a:lnTo>
                    <a:pt x="14363" y="25"/>
                  </a:lnTo>
                  <a:cubicBezTo>
                    <a:pt x="14356" y="25"/>
                    <a:pt x="14350" y="19"/>
                    <a:pt x="14350" y="12"/>
                  </a:cubicBezTo>
                  <a:cubicBezTo>
                    <a:pt x="14350" y="6"/>
                    <a:pt x="14356" y="0"/>
                    <a:pt x="14363" y="0"/>
                  </a:cubicBezTo>
                  <a:close/>
                  <a:moveTo>
                    <a:pt x="14538" y="0"/>
                  </a:moveTo>
                  <a:lnTo>
                    <a:pt x="14613" y="0"/>
                  </a:lnTo>
                  <a:cubicBezTo>
                    <a:pt x="14620" y="0"/>
                    <a:pt x="14625" y="6"/>
                    <a:pt x="14625" y="12"/>
                  </a:cubicBezTo>
                  <a:cubicBezTo>
                    <a:pt x="14625" y="19"/>
                    <a:pt x="14620" y="25"/>
                    <a:pt x="14613" y="25"/>
                  </a:cubicBezTo>
                  <a:lnTo>
                    <a:pt x="14538" y="25"/>
                  </a:lnTo>
                  <a:cubicBezTo>
                    <a:pt x="14531" y="25"/>
                    <a:pt x="14525" y="19"/>
                    <a:pt x="14525" y="12"/>
                  </a:cubicBezTo>
                  <a:cubicBezTo>
                    <a:pt x="14525" y="6"/>
                    <a:pt x="14531" y="0"/>
                    <a:pt x="14538" y="0"/>
                  </a:cubicBezTo>
                  <a:close/>
                  <a:moveTo>
                    <a:pt x="14713" y="0"/>
                  </a:moveTo>
                  <a:lnTo>
                    <a:pt x="14788" y="0"/>
                  </a:lnTo>
                  <a:cubicBezTo>
                    <a:pt x="14795" y="0"/>
                    <a:pt x="14800" y="6"/>
                    <a:pt x="14800" y="12"/>
                  </a:cubicBezTo>
                  <a:cubicBezTo>
                    <a:pt x="14800" y="19"/>
                    <a:pt x="14795" y="25"/>
                    <a:pt x="14788" y="25"/>
                  </a:cubicBezTo>
                  <a:lnTo>
                    <a:pt x="14713" y="25"/>
                  </a:lnTo>
                  <a:cubicBezTo>
                    <a:pt x="14706" y="25"/>
                    <a:pt x="14700" y="19"/>
                    <a:pt x="14700" y="12"/>
                  </a:cubicBezTo>
                  <a:cubicBezTo>
                    <a:pt x="14700" y="6"/>
                    <a:pt x="14706" y="0"/>
                    <a:pt x="14713" y="0"/>
                  </a:cubicBezTo>
                  <a:close/>
                  <a:moveTo>
                    <a:pt x="14888" y="0"/>
                  </a:moveTo>
                  <a:lnTo>
                    <a:pt x="14963" y="0"/>
                  </a:lnTo>
                  <a:cubicBezTo>
                    <a:pt x="14970" y="0"/>
                    <a:pt x="14975" y="6"/>
                    <a:pt x="14975" y="12"/>
                  </a:cubicBezTo>
                  <a:cubicBezTo>
                    <a:pt x="14975" y="19"/>
                    <a:pt x="14970" y="25"/>
                    <a:pt x="14963" y="25"/>
                  </a:cubicBezTo>
                  <a:lnTo>
                    <a:pt x="14888" y="25"/>
                  </a:lnTo>
                  <a:cubicBezTo>
                    <a:pt x="14881" y="25"/>
                    <a:pt x="14875" y="19"/>
                    <a:pt x="14875" y="12"/>
                  </a:cubicBezTo>
                  <a:cubicBezTo>
                    <a:pt x="14875" y="6"/>
                    <a:pt x="14881" y="0"/>
                    <a:pt x="14888" y="0"/>
                  </a:cubicBezTo>
                  <a:close/>
                  <a:moveTo>
                    <a:pt x="15063" y="0"/>
                  </a:moveTo>
                  <a:lnTo>
                    <a:pt x="15138" y="0"/>
                  </a:lnTo>
                  <a:cubicBezTo>
                    <a:pt x="15145" y="0"/>
                    <a:pt x="15150" y="6"/>
                    <a:pt x="15150" y="12"/>
                  </a:cubicBezTo>
                  <a:cubicBezTo>
                    <a:pt x="15150" y="19"/>
                    <a:pt x="15145" y="25"/>
                    <a:pt x="15138" y="25"/>
                  </a:cubicBezTo>
                  <a:lnTo>
                    <a:pt x="15063" y="25"/>
                  </a:lnTo>
                  <a:cubicBezTo>
                    <a:pt x="15056" y="25"/>
                    <a:pt x="15050" y="19"/>
                    <a:pt x="15050" y="12"/>
                  </a:cubicBezTo>
                  <a:cubicBezTo>
                    <a:pt x="15050" y="6"/>
                    <a:pt x="15056" y="0"/>
                    <a:pt x="15063" y="0"/>
                  </a:cubicBezTo>
                  <a:close/>
                  <a:moveTo>
                    <a:pt x="15238" y="0"/>
                  </a:moveTo>
                  <a:lnTo>
                    <a:pt x="15313" y="0"/>
                  </a:lnTo>
                  <a:cubicBezTo>
                    <a:pt x="15320" y="0"/>
                    <a:pt x="15325" y="6"/>
                    <a:pt x="15325" y="12"/>
                  </a:cubicBezTo>
                  <a:cubicBezTo>
                    <a:pt x="15325" y="19"/>
                    <a:pt x="15320" y="25"/>
                    <a:pt x="15313" y="25"/>
                  </a:cubicBezTo>
                  <a:lnTo>
                    <a:pt x="15238" y="25"/>
                  </a:lnTo>
                  <a:cubicBezTo>
                    <a:pt x="15231" y="25"/>
                    <a:pt x="15225" y="19"/>
                    <a:pt x="15225" y="12"/>
                  </a:cubicBezTo>
                  <a:cubicBezTo>
                    <a:pt x="15225" y="6"/>
                    <a:pt x="15231" y="0"/>
                    <a:pt x="15238" y="0"/>
                  </a:cubicBezTo>
                  <a:close/>
                  <a:moveTo>
                    <a:pt x="15413" y="0"/>
                  </a:moveTo>
                  <a:lnTo>
                    <a:pt x="15488" y="0"/>
                  </a:lnTo>
                  <a:cubicBezTo>
                    <a:pt x="15495" y="0"/>
                    <a:pt x="15500" y="6"/>
                    <a:pt x="15500" y="12"/>
                  </a:cubicBezTo>
                  <a:cubicBezTo>
                    <a:pt x="15500" y="19"/>
                    <a:pt x="15495" y="25"/>
                    <a:pt x="15488" y="25"/>
                  </a:cubicBezTo>
                  <a:lnTo>
                    <a:pt x="15413" y="25"/>
                  </a:lnTo>
                  <a:cubicBezTo>
                    <a:pt x="15406" y="25"/>
                    <a:pt x="15400" y="19"/>
                    <a:pt x="15400" y="12"/>
                  </a:cubicBezTo>
                  <a:cubicBezTo>
                    <a:pt x="15400" y="6"/>
                    <a:pt x="15406" y="0"/>
                    <a:pt x="15413" y="0"/>
                  </a:cubicBezTo>
                  <a:close/>
                  <a:moveTo>
                    <a:pt x="15588" y="0"/>
                  </a:moveTo>
                  <a:lnTo>
                    <a:pt x="15663" y="0"/>
                  </a:lnTo>
                  <a:cubicBezTo>
                    <a:pt x="15670" y="0"/>
                    <a:pt x="15675" y="6"/>
                    <a:pt x="15675" y="12"/>
                  </a:cubicBezTo>
                  <a:cubicBezTo>
                    <a:pt x="15675" y="19"/>
                    <a:pt x="15670" y="25"/>
                    <a:pt x="15663" y="25"/>
                  </a:cubicBezTo>
                  <a:lnTo>
                    <a:pt x="15588" y="25"/>
                  </a:lnTo>
                  <a:cubicBezTo>
                    <a:pt x="15581" y="25"/>
                    <a:pt x="15575" y="19"/>
                    <a:pt x="15575" y="12"/>
                  </a:cubicBezTo>
                  <a:cubicBezTo>
                    <a:pt x="15575" y="6"/>
                    <a:pt x="15581" y="0"/>
                    <a:pt x="15588" y="0"/>
                  </a:cubicBezTo>
                  <a:close/>
                  <a:moveTo>
                    <a:pt x="15763" y="0"/>
                  </a:moveTo>
                  <a:lnTo>
                    <a:pt x="15838" y="0"/>
                  </a:lnTo>
                  <a:cubicBezTo>
                    <a:pt x="15845" y="0"/>
                    <a:pt x="15850" y="6"/>
                    <a:pt x="15850" y="12"/>
                  </a:cubicBezTo>
                  <a:cubicBezTo>
                    <a:pt x="15850" y="19"/>
                    <a:pt x="15845" y="25"/>
                    <a:pt x="15838" y="25"/>
                  </a:cubicBezTo>
                  <a:lnTo>
                    <a:pt x="15763" y="25"/>
                  </a:lnTo>
                  <a:cubicBezTo>
                    <a:pt x="15756" y="25"/>
                    <a:pt x="15750" y="19"/>
                    <a:pt x="15750" y="12"/>
                  </a:cubicBezTo>
                  <a:cubicBezTo>
                    <a:pt x="15750" y="6"/>
                    <a:pt x="15756" y="0"/>
                    <a:pt x="15763" y="0"/>
                  </a:cubicBezTo>
                  <a:close/>
                </a:path>
              </a:pathLst>
            </a:custGeom>
            <a:solidFill>
              <a:srgbClr val="000000"/>
            </a:solidFill>
            <a:ln w="1270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17" name="Rectangle 18"/>
            <p:cNvSpPr>
              <a:spLocks noChangeArrowheads="1"/>
            </p:cNvSpPr>
            <p:nvPr/>
          </p:nvSpPr>
          <p:spPr bwMode="auto">
            <a:xfrm>
              <a:off x="295" y="1734"/>
              <a:ext cx="362" cy="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900" b="1">
                  <a:solidFill>
                    <a:srgbClr val="FFFFFF"/>
                  </a:solidFill>
                </a:rPr>
                <a:t>D.C (nm):</a:t>
              </a:r>
              <a:endParaRPr lang="es-ES" sz="900" b="1">
                <a:solidFill>
                  <a:srgbClr val="FFFFFF"/>
                </a:solidFill>
              </a:endParaRPr>
            </a:p>
          </p:txBody>
        </p:sp>
        <p:sp>
          <p:nvSpPr>
            <p:cNvPr id="921619" name="Line 19"/>
            <p:cNvSpPr>
              <a:spLocks noChangeShapeType="1"/>
            </p:cNvSpPr>
            <p:nvPr/>
          </p:nvSpPr>
          <p:spPr bwMode="auto">
            <a:xfrm>
              <a:off x="5218" y="1706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19" name="Rectangle 20"/>
            <p:cNvSpPr>
              <a:spLocks noChangeArrowheads="1"/>
            </p:cNvSpPr>
            <p:nvPr/>
          </p:nvSpPr>
          <p:spPr bwMode="auto">
            <a:xfrm>
              <a:off x="5263" y="1738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140</a:t>
              </a:r>
            </a:p>
          </p:txBody>
        </p:sp>
        <p:sp>
          <p:nvSpPr>
            <p:cNvPr id="25620" name="Rectangle 21"/>
            <p:cNvSpPr>
              <a:spLocks noChangeArrowheads="1"/>
            </p:cNvSpPr>
            <p:nvPr/>
          </p:nvSpPr>
          <p:spPr bwMode="auto">
            <a:xfrm>
              <a:off x="5577" y="1738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20</a:t>
              </a:r>
            </a:p>
          </p:txBody>
        </p:sp>
        <p:pic>
          <p:nvPicPr>
            <p:cNvPr id="25621" name="Picture 22"/>
            <p:cNvPicPr>
              <a:picLocks noChangeAspect="1" noChangeArrowheads="1"/>
            </p:cNvPicPr>
            <p:nvPr/>
          </p:nvPicPr>
          <p:blipFill>
            <a:blip r:embed="rId4"/>
            <a:srcRect r="992"/>
            <a:stretch>
              <a:fillRect/>
            </a:stretch>
          </p:blipFill>
          <p:spPr bwMode="auto">
            <a:xfrm>
              <a:off x="158" y="709"/>
              <a:ext cx="5560" cy="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22" name="Text Box 23"/>
            <p:cNvSpPr txBox="1">
              <a:spLocks noChangeArrowheads="1"/>
            </p:cNvSpPr>
            <p:nvPr/>
          </p:nvSpPr>
          <p:spPr bwMode="auto">
            <a:xfrm>
              <a:off x="295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1996</a:t>
              </a:r>
            </a:p>
          </p:txBody>
        </p:sp>
        <p:sp>
          <p:nvSpPr>
            <p:cNvPr id="25623" name="Text Box 24"/>
            <p:cNvSpPr txBox="1">
              <a:spLocks noChangeArrowheads="1"/>
            </p:cNvSpPr>
            <p:nvPr/>
          </p:nvSpPr>
          <p:spPr bwMode="auto">
            <a:xfrm>
              <a:off x="721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1997</a:t>
              </a:r>
            </a:p>
          </p:txBody>
        </p:sp>
        <p:sp>
          <p:nvSpPr>
            <p:cNvPr id="25624" name="Text Box 25"/>
            <p:cNvSpPr txBox="1">
              <a:spLocks noChangeArrowheads="1"/>
            </p:cNvSpPr>
            <p:nvPr/>
          </p:nvSpPr>
          <p:spPr bwMode="auto">
            <a:xfrm>
              <a:off x="1118" y="568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1998</a:t>
              </a:r>
            </a:p>
          </p:txBody>
        </p:sp>
        <p:sp>
          <p:nvSpPr>
            <p:cNvPr id="25625" name="Text Box 26"/>
            <p:cNvSpPr txBox="1">
              <a:spLocks noChangeArrowheads="1"/>
            </p:cNvSpPr>
            <p:nvPr/>
          </p:nvSpPr>
          <p:spPr bwMode="auto">
            <a:xfrm>
              <a:off x="1540" y="584"/>
              <a:ext cx="260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800">
                  <a:solidFill>
                    <a:schemeClr val="bg1"/>
                  </a:solidFill>
                </a:rPr>
                <a:t>1999</a:t>
              </a:r>
            </a:p>
          </p:txBody>
        </p:sp>
        <p:sp>
          <p:nvSpPr>
            <p:cNvPr id="25626" name="Text Box 27"/>
            <p:cNvSpPr txBox="1">
              <a:spLocks noChangeArrowheads="1"/>
            </p:cNvSpPr>
            <p:nvPr/>
          </p:nvSpPr>
          <p:spPr bwMode="auto">
            <a:xfrm>
              <a:off x="1903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2000</a:t>
              </a:r>
            </a:p>
          </p:txBody>
        </p:sp>
        <p:sp>
          <p:nvSpPr>
            <p:cNvPr id="25627" name="Text Box 28"/>
            <p:cNvSpPr txBox="1">
              <a:spLocks noChangeArrowheads="1"/>
            </p:cNvSpPr>
            <p:nvPr/>
          </p:nvSpPr>
          <p:spPr bwMode="auto">
            <a:xfrm>
              <a:off x="2344" y="560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2001</a:t>
              </a:r>
            </a:p>
          </p:txBody>
        </p:sp>
        <p:sp>
          <p:nvSpPr>
            <p:cNvPr id="25628" name="Text Box 29"/>
            <p:cNvSpPr txBox="1">
              <a:spLocks noChangeArrowheads="1"/>
            </p:cNvSpPr>
            <p:nvPr/>
          </p:nvSpPr>
          <p:spPr bwMode="auto">
            <a:xfrm>
              <a:off x="2738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2002</a:t>
              </a:r>
            </a:p>
          </p:txBody>
        </p:sp>
        <p:sp>
          <p:nvSpPr>
            <p:cNvPr id="25629" name="Text Box 30"/>
            <p:cNvSpPr txBox="1">
              <a:spLocks noChangeArrowheads="1"/>
            </p:cNvSpPr>
            <p:nvPr/>
          </p:nvSpPr>
          <p:spPr bwMode="auto">
            <a:xfrm>
              <a:off x="3182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2003</a:t>
              </a:r>
            </a:p>
          </p:txBody>
        </p:sp>
        <p:sp>
          <p:nvSpPr>
            <p:cNvPr id="25630" name="Text Box 31"/>
            <p:cNvSpPr txBox="1">
              <a:spLocks noChangeArrowheads="1"/>
            </p:cNvSpPr>
            <p:nvPr/>
          </p:nvSpPr>
          <p:spPr bwMode="auto">
            <a:xfrm>
              <a:off x="3548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2004</a:t>
              </a:r>
            </a:p>
          </p:txBody>
        </p:sp>
        <p:sp>
          <p:nvSpPr>
            <p:cNvPr id="25631" name="Text Box 32"/>
            <p:cNvSpPr txBox="1">
              <a:spLocks noChangeArrowheads="1"/>
            </p:cNvSpPr>
            <p:nvPr/>
          </p:nvSpPr>
          <p:spPr bwMode="auto">
            <a:xfrm>
              <a:off x="3970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2005</a:t>
              </a:r>
            </a:p>
          </p:txBody>
        </p:sp>
        <p:sp>
          <p:nvSpPr>
            <p:cNvPr id="25632" name="Text Box 33"/>
            <p:cNvSpPr txBox="1">
              <a:spLocks noChangeArrowheads="1"/>
            </p:cNvSpPr>
            <p:nvPr/>
          </p:nvSpPr>
          <p:spPr bwMode="auto">
            <a:xfrm>
              <a:off x="4387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2006</a:t>
              </a:r>
            </a:p>
          </p:txBody>
        </p:sp>
        <p:sp>
          <p:nvSpPr>
            <p:cNvPr id="25633" name="Text Box 34"/>
            <p:cNvSpPr txBox="1">
              <a:spLocks noChangeArrowheads="1"/>
            </p:cNvSpPr>
            <p:nvPr/>
          </p:nvSpPr>
          <p:spPr bwMode="auto">
            <a:xfrm>
              <a:off x="4787" y="565"/>
              <a:ext cx="276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sz="900">
                  <a:solidFill>
                    <a:schemeClr val="bg1"/>
                  </a:solidFill>
                </a:rPr>
                <a:t>2007</a:t>
              </a:r>
            </a:p>
          </p:txBody>
        </p:sp>
        <p:sp>
          <p:nvSpPr>
            <p:cNvPr id="25634" name="Oval 35"/>
            <p:cNvSpPr>
              <a:spLocks noChangeArrowheads="1"/>
            </p:cNvSpPr>
            <p:nvPr/>
          </p:nvSpPr>
          <p:spPr bwMode="auto">
            <a:xfrm>
              <a:off x="2983" y="788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r"/>
              <a:endParaRPr lang="es-ES" sz="1800"/>
            </a:p>
          </p:txBody>
        </p:sp>
        <p:sp>
          <p:nvSpPr>
            <p:cNvPr id="25635" name="Oval 36"/>
            <p:cNvSpPr>
              <a:spLocks noChangeArrowheads="1"/>
            </p:cNvSpPr>
            <p:nvPr/>
          </p:nvSpPr>
          <p:spPr bwMode="auto">
            <a:xfrm>
              <a:off x="3007" y="878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r"/>
              <a:endParaRPr lang="es-ES" sz="1800"/>
            </a:p>
          </p:txBody>
        </p:sp>
        <p:sp>
          <p:nvSpPr>
            <p:cNvPr id="25636" name="Oval 37"/>
            <p:cNvSpPr>
              <a:spLocks noChangeArrowheads="1"/>
            </p:cNvSpPr>
            <p:nvPr/>
          </p:nvSpPr>
          <p:spPr bwMode="auto">
            <a:xfrm>
              <a:off x="3058" y="921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es-PE" sz="1800"/>
                <a:t>v</a:t>
              </a:r>
              <a:endParaRPr lang="es-ES" sz="1800"/>
            </a:p>
          </p:txBody>
        </p:sp>
        <p:sp>
          <p:nvSpPr>
            <p:cNvPr id="25637" name="Oval 38"/>
            <p:cNvSpPr>
              <a:spLocks noChangeArrowheads="1"/>
            </p:cNvSpPr>
            <p:nvPr/>
          </p:nvSpPr>
          <p:spPr bwMode="auto">
            <a:xfrm>
              <a:off x="3001" y="818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es-PE" sz="1800"/>
                <a:t>v</a:t>
              </a:r>
              <a:endParaRPr lang="es-ES" sz="1800"/>
            </a:p>
          </p:txBody>
        </p:sp>
        <p:sp>
          <p:nvSpPr>
            <p:cNvPr id="921639" name="Freeform 39"/>
            <p:cNvSpPr>
              <a:spLocks noEditPoints="1"/>
            </p:cNvSpPr>
            <p:nvPr/>
          </p:nvSpPr>
          <p:spPr bwMode="auto">
            <a:xfrm>
              <a:off x="5432" y="1752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40" name="Line 40"/>
            <p:cNvSpPr>
              <a:spLocks noChangeShapeType="1"/>
            </p:cNvSpPr>
            <p:nvPr/>
          </p:nvSpPr>
          <p:spPr bwMode="auto">
            <a:xfrm>
              <a:off x="4811" y="1706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40" name="Rectangle 41"/>
            <p:cNvSpPr>
              <a:spLocks noChangeArrowheads="1"/>
            </p:cNvSpPr>
            <p:nvPr/>
          </p:nvSpPr>
          <p:spPr bwMode="auto">
            <a:xfrm>
              <a:off x="4856" y="1738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170</a:t>
              </a:r>
            </a:p>
          </p:txBody>
        </p:sp>
        <p:sp>
          <p:nvSpPr>
            <p:cNvPr id="25641" name="Rectangle 42"/>
            <p:cNvSpPr>
              <a:spLocks noChangeArrowheads="1"/>
            </p:cNvSpPr>
            <p:nvPr/>
          </p:nvSpPr>
          <p:spPr bwMode="auto">
            <a:xfrm>
              <a:off x="5103" y="1738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20</a:t>
              </a:r>
            </a:p>
          </p:txBody>
        </p:sp>
        <p:sp>
          <p:nvSpPr>
            <p:cNvPr id="921643" name="Freeform 43"/>
            <p:cNvSpPr>
              <a:spLocks noEditPoints="1"/>
            </p:cNvSpPr>
            <p:nvPr/>
          </p:nvSpPr>
          <p:spPr bwMode="auto">
            <a:xfrm>
              <a:off x="4994" y="1752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44" name="Line 44"/>
            <p:cNvSpPr>
              <a:spLocks noChangeShapeType="1"/>
            </p:cNvSpPr>
            <p:nvPr/>
          </p:nvSpPr>
          <p:spPr bwMode="auto">
            <a:xfrm>
              <a:off x="4816" y="1706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45" name="Line 45"/>
            <p:cNvSpPr>
              <a:spLocks noChangeShapeType="1"/>
            </p:cNvSpPr>
            <p:nvPr/>
          </p:nvSpPr>
          <p:spPr bwMode="auto">
            <a:xfrm>
              <a:off x="4409" y="1706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45" name="Rectangle 46"/>
            <p:cNvSpPr>
              <a:spLocks noChangeArrowheads="1"/>
            </p:cNvSpPr>
            <p:nvPr/>
          </p:nvSpPr>
          <p:spPr bwMode="auto">
            <a:xfrm>
              <a:off x="4454" y="1738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170</a:t>
              </a:r>
            </a:p>
          </p:txBody>
        </p:sp>
        <p:sp>
          <p:nvSpPr>
            <p:cNvPr id="25646" name="Rectangle 47"/>
            <p:cNvSpPr>
              <a:spLocks noChangeArrowheads="1"/>
            </p:cNvSpPr>
            <p:nvPr/>
          </p:nvSpPr>
          <p:spPr bwMode="auto">
            <a:xfrm>
              <a:off x="4701" y="1738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20</a:t>
              </a:r>
            </a:p>
          </p:txBody>
        </p:sp>
        <p:sp>
          <p:nvSpPr>
            <p:cNvPr id="921648" name="Freeform 48"/>
            <p:cNvSpPr>
              <a:spLocks noEditPoints="1"/>
            </p:cNvSpPr>
            <p:nvPr/>
          </p:nvSpPr>
          <p:spPr bwMode="auto">
            <a:xfrm>
              <a:off x="4592" y="1752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49" name="Line 49"/>
            <p:cNvSpPr>
              <a:spLocks noChangeShapeType="1"/>
            </p:cNvSpPr>
            <p:nvPr/>
          </p:nvSpPr>
          <p:spPr bwMode="auto">
            <a:xfrm>
              <a:off x="4015" y="1712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49" name="Rectangle 50"/>
            <p:cNvSpPr>
              <a:spLocks noChangeArrowheads="1"/>
            </p:cNvSpPr>
            <p:nvPr/>
          </p:nvSpPr>
          <p:spPr bwMode="auto">
            <a:xfrm>
              <a:off x="4060" y="1744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60</a:t>
              </a:r>
            </a:p>
          </p:txBody>
        </p:sp>
        <p:sp>
          <p:nvSpPr>
            <p:cNvPr id="25650" name="Rectangle 51"/>
            <p:cNvSpPr>
              <a:spLocks noChangeArrowheads="1"/>
            </p:cNvSpPr>
            <p:nvPr/>
          </p:nvSpPr>
          <p:spPr bwMode="auto">
            <a:xfrm>
              <a:off x="4307" y="1744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10</a:t>
              </a:r>
            </a:p>
          </p:txBody>
        </p:sp>
        <p:sp>
          <p:nvSpPr>
            <p:cNvPr id="921652" name="Freeform 52"/>
            <p:cNvSpPr>
              <a:spLocks noEditPoints="1"/>
            </p:cNvSpPr>
            <p:nvPr/>
          </p:nvSpPr>
          <p:spPr bwMode="auto">
            <a:xfrm>
              <a:off x="4198" y="1758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53" name="Line 53"/>
            <p:cNvSpPr>
              <a:spLocks noChangeShapeType="1"/>
            </p:cNvSpPr>
            <p:nvPr/>
          </p:nvSpPr>
          <p:spPr bwMode="auto">
            <a:xfrm>
              <a:off x="3602" y="1706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53" name="Rectangle 54"/>
            <p:cNvSpPr>
              <a:spLocks noChangeArrowheads="1"/>
            </p:cNvSpPr>
            <p:nvPr/>
          </p:nvSpPr>
          <p:spPr bwMode="auto">
            <a:xfrm>
              <a:off x="3647" y="1738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70</a:t>
              </a:r>
            </a:p>
          </p:txBody>
        </p:sp>
        <p:sp>
          <p:nvSpPr>
            <p:cNvPr id="25654" name="Rectangle 55"/>
            <p:cNvSpPr>
              <a:spLocks noChangeArrowheads="1"/>
            </p:cNvSpPr>
            <p:nvPr/>
          </p:nvSpPr>
          <p:spPr bwMode="auto">
            <a:xfrm>
              <a:off x="3894" y="1738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10</a:t>
              </a:r>
            </a:p>
          </p:txBody>
        </p:sp>
        <p:sp>
          <p:nvSpPr>
            <p:cNvPr id="921656" name="Freeform 56"/>
            <p:cNvSpPr>
              <a:spLocks noEditPoints="1"/>
            </p:cNvSpPr>
            <p:nvPr/>
          </p:nvSpPr>
          <p:spPr bwMode="auto">
            <a:xfrm>
              <a:off x="3785" y="1752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57" name="Line 57"/>
            <p:cNvSpPr>
              <a:spLocks noChangeShapeType="1"/>
            </p:cNvSpPr>
            <p:nvPr/>
          </p:nvSpPr>
          <p:spPr bwMode="auto">
            <a:xfrm>
              <a:off x="3200" y="1700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57" name="Rectangle 58"/>
            <p:cNvSpPr>
              <a:spLocks noChangeArrowheads="1"/>
            </p:cNvSpPr>
            <p:nvPr/>
          </p:nvSpPr>
          <p:spPr bwMode="auto">
            <a:xfrm>
              <a:off x="3245" y="1732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70</a:t>
              </a:r>
            </a:p>
          </p:txBody>
        </p:sp>
        <p:sp>
          <p:nvSpPr>
            <p:cNvPr id="25658" name="Rectangle 59"/>
            <p:cNvSpPr>
              <a:spLocks noChangeArrowheads="1"/>
            </p:cNvSpPr>
            <p:nvPr/>
          </p:nvSpPr>
          <p:spPr bwMode="auto">
            <a:xfrm>
              <a:off x="3492" y="1732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ES" sz="800">
                  <a:solidFill>
                    <a:srgbClr val="FFFFFF"/>
                  </a:solidFill>
                </a:rPr>
                <a:t>60</a:t>
              </a:r>
            </a:p>
          </p:txBody>
        </p:sp>
        <p:sp>
          <p:nvSpPr>
            <p:cNvPr id="921660" name="Freeform 60"/>
            <p:cNvSpPr>
              <a:spLocks noEditPoints="1"/>
            </p:cNvSpPr>
            <p:nvPr/>
          </p:nvSpPr>
          <p:spPr bwMode="auto">
            <a:xfrm>
              <a:off x="3371" y="1746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61" name="Line 61"/>
            <p:cNvSpPr>
              <a:spLocks noChangeShapeType="1"/>
            </p:cNvSpPr>
            <p:nvPr/>
          </p:nvSpPr>
          <p:spPr bwMode="auto">
            <a:xfrm>
              <a:off x="3202" y="1710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62" name="Line 62"/>
            <p:cNvSpPr>
              <a:spLocks noChangeShapeType="1"/>
            </p:cNvSpPr>
            <p:nvPr/>
          </p:nvSpPr>
          <p:spPr bwMode="auto">
            <a:xfrm>
              <a:off x="2800" y="1704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62" name="Rectangle 63"/>
            <p:cNvSpPr>
              <a:spLocks noChangeArrowheads="1"/>
            </p:cNvSpPr>
            <p:nvPr/>
          </p:nvSpPr>
          <p:spPr bwMode="auto">
            <a:xfrm>
              <a:off x="2845" y="1736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160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25663" name="Rectangle 64"/>
            <p:cNvSpPr>
              <a:spLocks noChangeArrowheads="1"/>
            </p:cNvSpPr>
            <p:nvPr/>
          </p:nvSpPr>
          <p:spPr bwMode="auto">
            <a:xfrm>
              <a:off x="3092" y="1736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20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921665" name="Freeform 65"/>
            <p:cNvSpPr>
              <a:spLocks noEditPoints="1"/>
            </p:cNvSpPr>
            <p:nvPr/>
          </p:nvSpPr>
          <p:spPr bwMode="auto">
            <a:xfrm>
              <a:off x="2971" y="1750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66" name="Line 66"/>
            <p:cNvSpPr>
              <a:spLocks noChangeShapeType="1"/>
            </p:cNvSpPr>
            <p:nvPr/>
          </p:nvSpPr>
          <p:spPr bwMode="auto">
            <a:xfrm>
              <a:off x="2398" y="1700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66" name="Rectangle 67"/>
            <p:cNvSpPr>
              <a:spLocks noChangeArrowheads="1"/>
            </p:cNvSpPr>
            <p:nvPr/>
          </p:nvSpPr>
          <p:spPr bwMode="auto">
            <a:xfrm>
              <a:off x="2443" y="1732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250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25667" name="Rectangle 68"/>
            <p:cNvSpPr>
              <a:spLocks noChangeArrowheads="1"/>
            </p:cNvSpPr>
            <p:nvPr/>
          </p:nvSpPr>
          <p:spPr bwMode="auto">
            <a:xfrm>
              <a:off x="2690" y="1732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20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921669" name="Freeform 69"/>
            <p:cNvSpPr>
              <a:spLocks noEditPoints="1"/>
            </p:cNvSpPr>
            <p:nvPr/>
          </p:nvSpPr>
          <p:spPr bwMode="auto">
            <a:xfrm>
              <a:off x="2569" y="1746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70" name="Line 70"/>
            <p:cNvSpPr>
              <a:spLocks noChangeShapeType="1"/>
            </p:cNvSpPr>
            <p:nvPr/>
          </p:nvSpPr>
          <p:spPr bwMode="auto">
            <a:xfrm>
              <a:off x="1991" y="1706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70" name="Rectangle 71"/>
            <p:cNvSpPr>
              <a:spLocks noChangeArrowheads="1"/>
            </p:cNvSpPr>
            <p:nvPr/>
          </p:nvSpPr>
          <p:spPr bwMode="auto">
            <a:xfrm>
              <a:off x="2036" y="1738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200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25671" name="Rectangle 72"/>
            <p:cNvSpPr>
              <a:spLocks noChangeArrowheads="1"/>
            </p:cNvSpPr>
            <p:nvPr/>
          </p:nvSpPr>
          <p:spPr bwMode="auto">
            <a:xfrm>
              <a:off x="2283" y="1738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20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921673" name="Freeform 73"/>
            <p:cNvSpPr>
              <a:spLocks noEditPoints="1"/>
            </p:cNvSpPr>
            <p:nvPr/>
          </p:nvSpPr>
          <p:spPr bwMode="auto">
            <a:xfrm>
              <a:off x="2162" y="1752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74" name="Line 74"/>
            <p:cNvSpPr>
              <a:spLocks noChangeShapeType="1"/>
            </p:cNvSpPr>
            <p:nvPr/>
          </p:nvSpPr>
          <p:spPr bwMode="auto">
            <a:xfrm>
              <a:off x="1594" y="1706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74" name="Rectangle 75"/>
            <p:cNvSpPr>
              <a:spLocks noChangeArrowheads="1"/>
            </p:cNvSpPr>
            <p:nvPr/>
          </p:nvSpPr>
          <p:spPr bwMode="auto">
            <a:xfrm>
              <a:off x="1639" y="1738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130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25675" name="Rectangle 76"/>
            <p:cNvSpPr>
              <a:spLocks noChangeArrowheads="1"/>
            </p:cNvSpPr>
            <p:nvPr/>
          </p:nvSpPr>
          <p:spPr bwMode="auto">
            <a:xfrm>
              <a:off x="1886" y="1738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10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921677" name="Freeform 77"/>
            <p:cNvSpPr>
              <a:spLocks noEditPoints="1"/>
            </p:cNvSpPr>
            <p:nvPr/>
          </p:nvSpPr>
          <p:spPr bwMode="auto">
            <a:xfrm>
              <a:off x="1765" y="1752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21678" name="Line 78"/>
            <p:cNvSpPr>
              <a:spLocks noChangeShapeType="1"/>
            </p:cNvSpPr>
            <p:nvPr/>
          </p:nvSpPr>
          <p:spPr bwMode="auto">
            <a:xfrm>
              <a:off x="1195" y="1706"/>
              <a:ext cx="1" cy="113"/>
            </a:xfrm>
            <a:prstGeom prst="line">
              <a:avLst/>
            </a:prstGeom>
            <a:noFill/>
            <a:ln w="11176" cap="rnd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78" name="Rectangle 79"/>
            <p:cNvSpPr>
              <a:spLocks noChangeArrowheads="1"/>
            </p:cNvSpPr>
            <p:nvPr/>
          </p:nvSpPr>
          <p:spPr bwMode="auto">
            <a:xfrm>
              <a:off x="1250" y="1734"/>
              <a:ext cx="137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150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25679" name="Rectangle 80"/>
            <p:cNvSpPr>
              <a:spLocks noChangeArrowheads="1"/>
            </p:cNvSpPr>
            <p:nvPr/>
          </p:nvSpPr>
          <p:spPr bwMode="auto">
            <a:xfrm>
              <a:off x="1492" y="1738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10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921681" name="Freeform 81"/>
            <p:cNvSpPr>
              <a:spLocks noEditPoints="1"/>
            </p:cNvSpPr>
            <p:nvPr/>
          </p:nvSpPr>
          <p:spPr bwMode="auto">
            <a:xfrm>
              <a:off x="1395" y="1752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681" name="Rectangle 82"/>
            <p:cNvSpPr>
              <a:spLocks noChangeArrowheads="1"/>
            </p:cNvSpPr>
            <p:nvPr/>
          </p:nvSpPr>
          <p:spPr bwMode="auto">
            <a:xfrm>
              <a:off x="847" y="1740"/>
              <a:ext cx="156" cy="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250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25682" name="Rectangle 83"/>
            <p:cNvSpPr>
              <a:spLocks noChangeArrowheads="1"/>
            </p:cNvSpPr>
            <p:nvPr/>
          </p:nvSpPr>
          <p:spPr bwMode="auto">
            <a:xfrm>
              <a:off x="1094" y="1740"/>
              <a:ext cx="145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s-PE" sz="800">
                  <a:solidFill>
                    <a:srgbClr val="FFFFFF"/>
                  </a:solidFill>
                </a:rPr>
                <a:t>20</a:t>
              </a:r>
              <a:endParaRPr lang="es-ES" sz="800">
                <a:solidFill>
                  <a:srgbClr val="FFFFFF"/>
                </a:solidFill>
              </a:endParaRPr>
            </a:p>
          </p:txBody>
        </p:sp>
        <p:sp>
          <p:nvSpPr>
            <p:cNvPr id="921684" name="Freeform 84"/>
            <p:cNvSpPr>
              <a:spLocks noEditPoints="1"/>
            </p:cNvSpPr>
            <p:nvPr/>
          </p:nvSpPr>
          <p:spPr bwMode="auto">
            <a:xfrm>
              <a:off x="973" y="1754"/>
              <a:ext cx="79" cy="45"/>
            </a:xfrm>
            <a:custGeom>
              <a:avLst/>
              <a:gdLst/>
              <a:ahLst/>
              <a:cxnLst>
                <a:cxn ang="0">
                  <a:pos x="1287" y="450"/>
                </a:cxn>
                <a:cxn ang="0">
                  <a:pos x="667" y="450"/>
                </a:cxn>
                <a:cxn ang="0">
                  <a:pos x="617" y="400"/>
                </a:cxn>
                <a:cxn ang="0">
                  <a:pos x="667" y="350"/>
                </a:cxn>
                <a:cxn ang="0">
                  <a:pos x="1287" y="350"/>
                </a:cxn>
                <a:cxn ang="0">
                  <a:pos x="1337" y="400"/>
                </a:cxn>
                <a:cxn ang="0">
                  <a:pos x="1287" y="450"/>
                </a:cxn>
                <a:cxn ang="0">
                  <a:pos x="800" y="800"/>
                </a:cxn>
                <a:cxn ang="0">
                  <a:pos x="0" y="400"/>
                </a:cxn>
                <a:cxn ang="0">
                  <a:pos x="800" y="0"/>
                </a:cxn>
                <a:cxn ang="0">
                  <a:pos x="800" y="800"/>
                </a:cxn>
              </a:cxnLst>
              <a:rect l="0" t="0" r="r" b="b"/>
              <a:pathLst>
                <a:path w="1337" h="800">
                  <a:moveTo>
                    <a:pt x="1287" y="450"/>
                  </a:moveTo>
                  <a:lnTo>
                    <a:pt x="667" y="450"/>
                  </a:lnTo>
                  <a:cubicBezTo>
                    <a:pt x="639" y="450"/>
                    <a:pt x="617" y="428"/>
                    <a:pt x="617" y="400"/>
                  </a:cubicBezTo>
                  <a:cubicBezTo>
                    <a:pt x="617" y="373"/>
                    <a:pt x="639" y="350"/>
                    <a:pt x="667" y="350"/>
                  </a:cubicBezTo>
                  <a:lnTo>
                    <a:pt x="1287" y="350"/>
                  </a:lnTo>
                  <a:cubicBezTo>
                    <a:pt x="1314" y="350"/>
                    <a:pt x="1337" y="373"/>
                    <a:pt x="1337" y="400"/>
                  </a:cubicBezTo>
                  <a:cubicBezTo>
                    <a:pt x="1337" y="428"/>
                    <a:pt x="1314" y="450"/>
                    <a:pt x="1287" y="450"/>
                  </a:cubicBezTo>
                  <a:close/>
                  <a:moveTo>
                    <a:pt x="800" y="800"/>
                  </a:moveTo>
                  <a:lnTo>
                    <a:pt x="0" y="400"/>
                  </a:lnTo>
                  <a:lnTo>
                    <a:pt x="800" y="0"/>
                  </a:lnTo>
                  <a:lnTo>
                    <a:pt x="800" y="800"/>
                  </a:lnTo>
                  <a:close/>
                </a:path>
              </a:pathLst>
            </a:custGeom>
            <a:solidFill>
              <a:schemeClr val="bg1"/>
            </a:solidFill>
            <a:ln w="1651" cap="flat">
              <a:solidFill>
                <a:schemeClr val="bg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PE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921685" name="Oval 85"/>
          <p:cNvSpPr>
            <a:spLocks noChangeArrowheads="1"/>
          </p:cNvSpPr>
          <p:nvPr/>
        </p:nvSpPr>
        <p:spPr bwMode="auto">
          <a:xfrm>
            <a:off x="539750" y="2813050"/>
            <a:ext cx="90488" cy="904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3366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PE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11" name="Text Box 86"/>
          <p:cNvSpPr txBox="1">
            <a:spLocks noChangeArrowheads="1"/>
          </p:cNvSpPr>
          <p:nvPr/>
        </p:nvSpPr>
        <p:spPr bwMode="auto">
          <a:xfrm>
            <a:off x="685800" y="2740025"/>
            <a:ext cx="914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900">
                <a:solidFill>
                  <a:srgbClr val="0066FF"/>
                </a:solidFill>
              </a:rPr>
              <a:t>Adults</a:t>
            </a:r>
          </a:p>
        </p:txBody>
      </p:sp>
      <p:sp>
        <p:nvSpPr>
          <p:cNvPr id="921687" name="Text Box 87"/>
          <p:cNvSpPr txBox="1">
            <a:spLocks noChangeArrowheads="1"/>
          </p:cNvSpPr>
          <p:nvPr/>
        </p:nvSpPr>
        <p:spPr bwMode="auto">
          <a:xfrm>
            <a:off x="34925" y="171450"/>
            <a:ext cx="38052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PE" sz="14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Changes in the distribution of jack mckerel</a:t>
            </a:r>
            <a:endParaRPr lang="es-ES" sz="1400" b="1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5613" name="Text Box 88"/>
          <p:cNvSpPr txBox="1">
            <a:spLocks noChangeArrowheads="1"/>
          </p:cNvSpPr>
          <p:nvPr/>
        </p:nvSpPr>
        <p:spPr bwMode="auto">
          <a:xfrm>
            <a:off x="323850" y="693738"/>
            <a:ext cx="259238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1200" b="1" u="sng">
                <a:solidFill>
                  <a:schemeClr val="bg1"/>
                </a:solidFill>
              </a:rPr>
              <a:t>Purse seine fleet – fishing sets</a:t>
            </a:r>
          </a:p>
        </p:txBody>
      </p:sp>
      <p:sp>
        <p:nvSpPr>
          <p:cNvPr id="25614" name="Text Box 89"/>
          <p:cNvSpPr txBox="1">
            <a:spLocks noChangeArrowheads="1"/>
          </p:cNvSpPr>
          <p:nvPr/>
        </p:nvSpPr>
        <p:spPr bwMode="auto">
          <a:xfrm>
            <a:off x="323850" y="4064000"/>
            <a:ext cx="259238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s-PE" sz="1200" b="1" u="sng">
                <a:solidFill>
                  <a:schemeClr val="bg1"/>
                </a:solidFill>
              </a:rPr>
              <a:t>Acoustic survey</a:t>
            </a:r>
            <a:endParaRPr lang="es-ES" sz="1200" b="1" u="sng">
              <a:solidFill>
                <a:schemeClr val="bg1"/>
              </a:solidFill>
            </a:endParaRPr>
          </a:p>
        </p:txBody>
      </p:sp>
      <p:sp>
        <p:nvSpPr>
          <p:cNvPr id="921690" name="Rectangle 90"/>
          <p:cNvSpPr>
            <a:spLocks noChangeArrowheads="1"/>
          </p:cNvSpPr>
          <p:nvPr/>
        </p:nvSpPr>
        <p:spPr bwMode="auto">
          <a:xfrm>
            <a:off x="4303713" y="1630363"/>
            <a:ext cx="4714875" cy="647700"/>
          </a:xfrm>
          <a:prstGeom prst="rect">
            <a:avLst/>
          </a:prstGeom>
          <a:solidFill>
            <a:srgbClr val="FFFFFF">
              <a:alpha val="16078"/>
            </a:srgbClr>
          </a:solidFill>
          <a:ln w="28575">
            <a:solidFill>
              <a:srgbClr val="CC00FF">
                <a:alpha val="47058"/>
              </a:srgb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PE" sz="1200">
                <a:solidFill>
                  <a:schemeClr val="bg1"/>
                </a:solidFill>
              </a:rPr>
              <a:t>“</a:t>
            </a:r>
            <a:r>
              <a:rPr lang="en-US" sz="1200">
                <a:solidFill>
                  <a:schemeClr val="bg1"/>
                </a:solidFill>
              </a:rPr>
              <a:t>"disappeared" of the north zone </a:t>
            </a:r>
            <a:endParaRPr lang="es-ES" sz="12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921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921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92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9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911" name="Rectangle 23"/>
          <p:cNvSpPr>
            <a:spLocks noChangeArrowheads="1"/>
          </p:cNvSpPr>
          <p:nvPr/>
        </p:nvSpPr>
        <p:spPr bwMode="auto">
          <a:xfrm>
            <a:off x="579438" y="242888"/>
            <a:ext cx="77358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DATA INVENTORY FOR JACK MACKEREL OFF PERU - STOCK ASSEESSMENT</a:t>
            </a:r>
            <a:endParaRPr lang="es-ES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6626" name="Picture 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" y="625475"/>
            <a:ext cx="9128125" cy="6211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49" name="Group 4"/>
          <p:cNvGrpSpPr>
            <a:grpSpLocks/>
          </p:cNvGrpSpPr>
          <p:nvPr/>
        </p:nvGrpSpPr>
        <p:grpSpPr bwMode="auto">
          <a:xfrm>
            <a:off x="755650" y="260350"/>
            <a:ext cx="2251075" cy="2257425"/>
            <a:chOff x="1680" y="432"/>
            <a:chExt cx="2186" cy="2142"/>
          </a:xfrm>
        </p:grpSpPr>
        <p:sp>
          <p:nvSpPr>
            <p:cNvPr id="27655" name="Rectangle 5"/>
            <p:cNvSpPr>
              <a:spLocks noChangeArrowheads="1"/>
            </p:cNvSpPr>
            <p:nvPr/>
          </p:nvSpPr>
          <p:spPr bwMode="auto">
            <a:xfrm>
              <a:off x="2304" y="816"/>
              <a:ext cx="912" cy="12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 sz="1800"/>
            </a:p>
          </p:txBody>
        </p:sp>
        <p:pic>
          <p:nvPicPr>
            <p:cNvPr id="27656" name="Picture 6" descr="Nuevo Logo Imarpe 2001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0440" r="14835"/>
            <a:stretch>
              <a:fillRect/>
            </a:stretch>
          </p:blipFill>
          <p:spPr bwMode="auto">
            <a:xfrm>
              <a:off x="1680" y="432"/>
              <a:ext cx="2186" cy="2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7650" name="Picture 7" descr="gif2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2462213"/>
            <a:ext cx="7996237" cy="8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8" descr="gif2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164013"/>
            <a:ext cx="7996237" cy="8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Rectangle 7"/>
          <p:cNvSpPr>
            <a:spLocks noChangeArrowheads="1"/>
          </p:cNvSpPr>
          <p:nvPr/>
        </p:nvSpPr>
        <p:spPr bwMode="auto">
          <a:xfrm>
            <a:off x="2428875" y="4365625"/>
            <a:ext cx="4479925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pPr algn="ctr"/>
            <a:r>
              <a:rPr lang="es-ES" sz="1400" i="1">
                <a:solidFill>
                  <a:srgbClr val="FFFF66"/>
                </a:solidFill>
              </a:rPr>
              <a:t> “Jack mackerel stock assessment methods workshop”</a:t>
            </a:r>
          </a:p>
          <a:p>
            <a:pPr algn="ctr"/>
            <a:r>
              <a:rPr lang="es-ES" sz="1400" i="1">
                <a:solidFill>
                  <a:srgbClr val="FFFF66"/>
                </a:solidFill>
              </a:rPr>
              <a:t>SPFRMO, Lima 04 – 08 May 2009</a:t>
            </a:r>
          </a:p>
          <a:p>
            <a:pPr algn="ctr" eaLnBrk="0" hangingPunct="0"/>
            <a:endParaRPr lang="es-ES" sz="1400" i="1">
              <a:solidFill>
                <a:srgbClr val="FFFF66"/>
              </a:solidFill>
            </a:endParaRPr>
          </a:p>
        </p:txBody>
      </p:sp>
      <p:sp>
        <p:nvSpPr>
          <p:cNvPr id="27653" name="Text Box 8"/>
          <p:cNvSpPr txBox="1">
            <a:spLocks noChangeArrowheads="1"/>
          </p:cNvSpPr>
          <p:nvPr/>
        </p:nvSpPr>
        <p:spPr bwMode="auto">
          <a:xfrm>
            <a:off x="49213" y="2693988"/>
            <a:ext cx="88217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800" b="1" i="1">
                <a:solidFill>
                  <a:srgbClr val="FFFF00"/>
                </a:solidFill>
              </a:rPr>
              <a:t>JACK MACKEREL FISHERIES </a:t>
            </a:r>
            <a:r>
              <a:rPr lang="es-MX" sz="2800" b="1" i="1">
                <a:solidFill>
                  <a:srgbClr val="FFFF00"/>
                </a:solidFill>
              </a:rPr>
              <a:t>(Trachurus murphyi)</a:t>
            </a:r>
          </a:p>
          <a:p>
            <a:pPr algn="ctr"/>
            <a:r>
              <a:rPr lang="es-MX" sz="2800" b="1" i="1">
                <a:solidFill>
                  <a:srgbClr val="FFFF00"/>
                </a:solidFill>
              </a:rPr>
              <a:t>ON PERUVIAN SEA</a:t>
            </a:r>
          </a:p>
        </p:txBody>
      </p:sp>
      <p:pic>
        <p:nvPicPr>
          <p:cNvPr id="27654" name="Picture 9" descr="jure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2813" y="474663"/>
            <a:ext cx="4011612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3493</TotalTime>
  <Words>338</Words>
  <Application>Microsoft PowerPoint</Application>
  <PresentationFormat>Presentación en pantalla (4:3)</PresentationFormat>
  <Paragraphs>150</Paragraphs>
  <Slides>12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Plantilla de diseño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Arial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JACK MACKEREL ANNUAL LANDINGS IN PERU FROM 1960 TO 2008 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imarpe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migel</dc:creator>
  <cp:lastModifiedBy>MINISTERIO DE RELACIONES EXTERIORES</cp:lastModifiedBy>
  <cp:revision>299</cp:revision>
  <dcterms:created xsi:type="dcterms:W3CDTF">2004-02-16T17:52:54Z</dcterms:created>
  <dcterms:modified xsi:type="dcterms:W3CDTF">2009-05-14T09:34:16Z</dcterms:modified>
</cp:coreProperties>
</file>